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3" r:id="rId6"/>
    <p:sldMasterId id="2147483703" r:id="rId7"/>
    <p:sldMasterId id="2147483715" r:id="rId8"/>
    <p:sldMasterId id="2147483746" r:id="rId9"/>
    <p:sldMasterId id="2147483762" r:id="rId10"/>
    <p:sldMasterId id="2147483796" r:id="rId11"/>
    <p:sldMasterId id="2147483818" r:id="rId12"/>
  </p:sldMasterIdLst>
  <p:notesMasterIdLst>
    <p:notesMasterId r:id="rId30"/>
  </p:notesMasterIdLst>
  <p:sldIdLst>
    <p:sldId id="26421" r:id="rId13"/>
    <p:sldId id="2145706252" r:id="rId14"/>
    <p:sldId id="747" r:id="rId15"/>
    <p:sldId id="2145706264" r:id="rId16"/>
    <p:sldId id="2145706258" r:id="rId17"/>
    <p:sldId id="2145706210" r:id="rId18"/>
    <p:sldId id="2145706224" r:id="rId19"/>
    <p:sldId id="739" r:id="rId20"/>
    <p:sldId id="2145706260" r:id="rId21"/>
    <p:sldId id="2145706257" r:id="rId22"/>
    <p:sldId id="2145706262" r:id="rId23"/>
    <p:sldId id="2145706263" r:id="rId24"/>
    <p:sldId id="2145706197" r:id="rId25"/>
    <p:sldId id="2145706242" r:id="rId26"/>
    <p:sldId id="2145706243" r:id="rId27"/>
    <p:sldId id="877" r:id="rId28"/>
    <p:sldId id="2707"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f Thomas, INI-DOS-DPS-TCL" initials="GTI" lastIdx="10" clrIdx="0">
    <p:extLst>
      <p:ext uri="{19B8F6BF-5375-455C-9EA6-DF929625EA0E}">
        <p15:presenceInfo xmlns:p15="http://schemas.microsoft.com/office/powerpoint/2012/main" userId="S-1-5-21-796845957-1547161642-839522115-556206" providerId="AD"/>
      </p:ext>
    </p:extLst>
  </p:cmAuthor>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3198"/>
    <a:srgbClr val="1781E3"/>
    <a:srgbClr val="E61E64"/>
    <a:srgbClr val="11AAFF"/>
    <a:srgbClr val="5944C6"/>
    <a:srgbClr val="A63297"/>
    <a:srgbClr val="001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CA7E2-08FA-4608-8DB9-AC00F21D1795}" v="14" dt="2024-03-21T03:42:57.14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3961" autoAdjust="0"/>
  </p:normalViewPr>
  <p:slideViewPr>
    <p:cSldViewPr snapToGrid="0">
      <p:cViewPr varScale="1">
        <p:scale>
          <a:sx n="115" d="100"/>
          <a:sy n="115" d="100"/>
        </p:scale>
        <p:origin x="38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4E5CA7E2-08FA-4608-8DB9-AC00F21D1795}"/>
    <pc:docChg chg="undo custSel addSld delSld modSld sldOrd delMainMaster">
      <pc:chgData name="Graf Thomas, INI-NET-VNC-HCS" userId="487bc3e3-9ce7-4cdd-b7b4-8899ea88d289" providerId="ADAL" clId="{4E5CA7E2-08FA-4608-8DB9-AC00F21D1795}" dt="2024-03-21T23:07:29.211" v="2298" actId="20577"/>
      <pc:docMkLst>
        <pc:docMk/>
      </pc:docMkLst>
      <pc:sldChg chg="addSp delSp modSp add del mod">
        <pc:chgData name="Graf Thomas, INI-NET-VNC-HCS" userId="487bc3e3-9ce7-4cdd-b7b4-8899ea88d289" providerId="ADAL" clId="{4E5CA7E2-08FA-4608-8DB9-AC00F21D1795}" dt="2024-03-21T03:43:01.273" v="2275" actId="47"/>
        <pc:sldMkLst>
          <pc:docMk/>
          <pc:sldMk cId="3059374615" sldId="396"/>
        </pc:sldMkLst>
        <pc:spChg chg="mod">
          <ac:chgData name="Graf Thomas, INI-NET-VNC-HCS" userId="487bc3e3-9ce7-4cdd-b7b4-8899ea88d289" providerId="ADAL" clId="{4E5CA7E2-08FA-4608-8DB9-AC00F21D1795}" dt="2024-03-17T03:46:24.698" v="1668" actId="20577"/>
          <ac:spMkLst>
            <pc:docMk/>
            <pc:sldMk cId="3059374615" sldId="396"/>
            <ac:spMk id="26" creationId="{497E575D-B8C2-4224-A744-A7B13C57660E}"/>
          </ac:spMkLst>
        </pc:spChg>
        <pc:spChg chg="add del">
          <ac:chgData name="Graf Thomas, INI-NET-VNC-HCS" userId="487bc3e3-9ce7-4cdd-b7b4-8899ea88d289" providerId="ADAL" clId="{4E5CA7E2-08FA-4608-8DB9-AC00F21D1795}" dt="2024-03-17T03:46:25.137" v="1669" actId="478"/>
          <ac:spMkLst>
            <pc:docMk/>
            <pc:sldMk cId="3059374615" sldId="396"/>
            <ac:spMk id="29" creationId="{C61D394D-129D-4CA5-B057-22889349BC8F}"/>
          </ac:spMkLst>
        </pc:spChg>
        <pc:spChg chg="mod">
          <ac:chgData name="Graf Thomas, INI-NET-VNC-HCS" userId="487bc3e3-9ce7-4cdd-b7b4-8899ea88d289" providerId="ADAL" clId="{4E5CA7E2-08FA-4608-8DB9-AC00F21D1795}" dt="2024-03-17T03:46:37.076" v="1673" actId="20577"/>
          <ac:spMkLst>
            <pc:docMk/>
            <pc:sldMk cId="3059374615" sldId="396"/>
            <ac:spMk id="30" creationId="{9E026CB9-46E6-44A8-8B80-A02CE0874568}"/>
          </ac:spMkLst>
        </pc:spChg>
        <pc:spChg chg="add del mod">
          <ac:chgData name="Graf Thomas, INI-NET-VNC-HCS" userId="487bc3e3-9ce7-4cdd-b7b4-8899ea88d289" providerId="ADAL" clId="{4E5CA7E2-08FA-4608-8DB9-AC00F21D1795}" dt="2024-03-17T03:47:05.772" v="1698" actId="20577"/>
          <ac:spMkLst>
            <pc:docMk/>
            <pc:sldMk cId="3059374615" sldId="396"/>
            <ac:spMk id="37" creationId="{0BC39990-7FA4-455F-A7F1-DEEE1F6363E1}"/>
          </ac:spMkLst>
        </pc:spChg>
        <pc:spChg chg="mod">
          <ac:chgData name="Graf Thomas, INI-NET-VNC-HCS" userId="487bc3e3-9ce7-4cdd-b7b4-8899ea88d289" providerId="ADAL" clId="{4E5CA7E2-08FA-4608-8DB9-AC00F21D1795}" dt="2024-03-17T03:49:53.761" v="1839" actId="20577"/>
          <ac:spMkLst>
            <pc:docMk/>
            <pc:sldMk cId="3059374615" sldId="396"/>
            <ac:spMk id="39" creationId="{9C86EABD-DE91-45D7-885D-36F7E96B558A}"/>
          </ac:spMkLst>
        </pc:spChg>
        <pc:spChg chg="add del">
          <ac:chgData name="Graf Thomas, INI-NET-VNC-HCS" userId="487bc3e3-9ce7-4cdd-b7b4-8899ea88d289" providerId="ADAL" clId="{4E5CA7E2-08FA-4608-8DB9-AC00F21D1795}" dt="2024-03-17T03:46:25.137" v="1669" actId="478"/>
          <ac:spMkLst>
            <pc:docMk/>
            <pc:sldMk cId="3059374615" sldId="396"/>
            <ac:spMk id="44" creationId="{8677FA5E-11A6-42EE-811E-53F8DA7B2EBF}"/>
          </ac:spMkLst>
        </pc:spChg>
        <pc:spChg chg="add del">
          <ac:chgData name="Graf Thomas, INI-NET-VNC-HCS" userId="487bc3e3-9ce7-4cdd-b7b4-8899ea88d289" providerId="ADAL" clId="{4E5CA7E2-08FA-4608-8DB9-AC00F21D1795}" dt="2024-03-17T03:46:25.137" v="1669" actId="478"/>
          <ac:spMkLst>
            <pc:docMk/>
            <pc:sldMk cId="3059374615" sldId="396"/>
            <ac:spMk id="45" creationId="{A0480661-105C-4932-A672-A7DA47B09335}"/>
          </ac:spMkLst>
        </pc:spChg>
        <pc:spChg chg="add del">
          <ac:chgData name="Graf Thomas, INI-NET-VNC-HCS" userId="487bc3e3-9ce7-4cdd-b7b4-8899ea88d289" providerId="ADAL" clId="{4E5CA7E2-08FA-4608-8DB9-AC00F21D1795}" dt="2024-03-17T03:46:25.137" v="1669" actId="478"/>
          <ac:spMkLst>
            <pc:docMk/>
            <pc:sldMk cId="3059374615" sldId="396"/>
            <ac:spMk id="46" creationId="{3686A189-39F3-4497-B8C6-1A3FDD603ECB}"/>
          </ac:spMkLst>
        </pc:spChg>
        <pc:spChg chg="add del">
          <ac:chgData name="Graf Thomas, INI-NET-VNC-HCS" userId="487bc3e3-9ce7-4cdd-b7b4-8899ea88d289" providerId="ADAL" clId="{4E5CA7E2-08FA-4608-8DB9-AC00F21D1795}" dt="2024-03-17T03:46:25.137" v="1669" actId="478"/>
          <ac:spMkLst>
            <pc:docMk/>
            <pc:sldMk cId="3059374615" sldId="396"/>
            <ac:spMk id="47" creationId="{AAF91844-8B84-4645-B3E9-113D49591A27}"/>
          </ac:spMkLst>
        </pc:spChg>
        <pc:spChg chg="add del">
          <ac:chgData name="Graf Thomas, INI-NET-VNC-HCS" userId="487bc3e3-9ce7-4cdd-b7b4-8899ea88d289" providerId="ADAL" clId="{4E5CA7E2-08FA-4608-8DB9-AC00F21D1795}" dt="2024-03-17T03:46:25.137" v="1669" actId="478"/>
          <ac:spMkLst>
            <pc:docMk/>
            <pc:sldMk cId="3059374615" sldId="396"/>
            <ac:spMk id="50" creationId="{22749B2E-7C7F-40CB-B703-5AEC720BE941}"/>
          </ac:spMkLst>
        </pc:spChg>
        <pc:spChg chg="add del">
          <ac:chgData name="Graf Thomas, INI-NET-VNC-HCS" userId="487bc3e3-9ce7-4cdd-b7b4-8899ea88d289" providerId="ADAL" clId="{4E5CA7E2-08FA-4608-8DB9-AC00F21D1795}" dt="2024-03-17T03:46:25.137" v="1669" actId="478"/>
          <ac:spMkLst>
            <pc:docMk/>
            <pc:sldMk cId="3059374615" sldId="396"/>
            <ac:spMk id="51" creationId="{2B377EB9-EBAA-4281-9022-EDCC11E90694}"/>
          </ac:spMkLst>
        </pc:spChg>
        <pc:spChg chg="add del">
          <ac:chgData name="Graf Thomas, INI-NET-VNC-HCS" userId="487bc3e3-9ce7-4cdd-b7b4-8899ea88d289" providerId="ADAL" clId="{4E5CA7E2-08FA-4608-8DB9-AC00F21D1795}" dt="2024-03-17T03:46:25.137" v="1669" actId="478"/>
          <ac:spMkLst>
            <pc:docMk/>
            <pc:sldMk cId="3059374615" sldId="396"/>
            <ac:spMk id="52" creationId="{A002DD5C-2F1D-4B24-A3B9-EA32C1AB2444}"/>
          </ac:spMkLst>
        </pc:spChg>
        <pc:spChg chg="add del mod">
          <ac:chgData name="Graf Thomas, INI-NET-VNC-HCS" userId="487bc3e3-9ce7-4cdd-b7b4-8899ea88d289" providerId="ADAL" clId="{4E5CA7E2-08FA-4608-8DB9-AC00F21D1795}" dt="2024-03-17T03:47:18.342" v="1710" actId="6549"/>
          <ac:spMkLst>
            <pc:docMk/>
            <pc:sldMk cId="3059374615" sldId="396"/>
            <ac:spMk id="53" creationId="{6B2E910B-0848-4B7D-A422-BE84E625B201}"/>
          </ac:spMkLst>
        </pc:spChg>
        <pc:spChg chg="add del">
          <ac:chgData name="Graf Thomas, INI-NET-VNC-HCS" userId="487bc3e3-9ce7-4cdd-b7b4-8899ea88d289" providerId="ADAL" clId="{4E5CA7E2-08FA-4608-8DB9-AC00F21D1795}" dt="2024-03-17T03:46:25.137" v="1669" actId="478"/>
          <ac:spMkLst>
            <pc:docMk/>
            <pc:sldMk cId="3059374615" sldId="396"/>
            <ac:spMk id="54" creationId="{7BF7327B-AEFF-4A10-8969-68816089343E}"/>
          </ac:spMkLst>
        </pc:spChg>
        <pc:spChg chg="add del mod">
          <ac:chgData name="Graf Thomas, INI-NET-VNC-HCS" userId="487bc3e3-9ce7-4cdd-b7b4-8899ea88d289" providerId="ADAL" clId="{4E5CA7E2-08FA-4608-8DB9-AC00F21D1795}" dt="2024-03-17T03:47:21.757" v="1711" actId="20577"/>
          <ac:spMkLst>
            <pc:docMk/>
            <pc:sldMk cId="3059374615" sldId="396"/>
            <ac:spMk id="55" creationId="{96E36A75-E915-422B-9210-B54D78F083F8}"/>
          </ac:spMkLst>
        </pc:spChg>
        <pc:picChg chg="add del">
          <ac:chgData name="Graf Thomas, INI-NET-VNC-HCS" userId="487bc3e3-9ce7-4cdd-b7b4-8899ea88d289" providerId="ADAL" clId="{4E5CA7E2-08FA-4608-8DB9-AC00F21D1795}" dt="2024-03-17T03:46:25.137" v="1669" actId="478"/>
          <ac:picMkLst>
            <pc:docMk/>
            <pc:sldMk cId="3059374615" sldId="396"/>
            <ac:picMk id="42" creationId="{A5D5865F-644A-490F-A6AA-DB515C96498E}"/>
          </ac:picMkLst>
        </pc:picChg>
        <pc:picChg chg="add del">
          <ac:chgData name="Graf Thomas, INI-NET-VNC-HCS" userId="487bc3e3-9ce7-4cdd-b7b4-8899ea88d289" providerId="ADAL" clId="{4E5CA7E2-08FA-4608-8DB9-AC00F21D1795}" dt="2024-03-17T03:46:25.137" v="1669" actId="478"/>
          <ac:picMkLst>
            <pc:docMk/>
            <pc:sldMk cId="3059374615" sldId="396"/>
            <ac:picMk id="48" creationId="{5237BC0D-AA32-41E5-B34C-EDD871DE0158}"/>
          </ac:picMkLst>
        </pc:picChg>
        <pc:picChg chg="add del">
          <ac:chgData name="Graf Thomas, INI-NET-VNC-HCS" userId="487bc3e3-9ce7-4cdd-b7b4-8899ea88d289" providerId="ADAL" clId="{4E5CA7E2-08FA-4608-8DB9-AC00F21D1795}" dt="2024-03-17T03:46:25.137" v="1669" actId="478"/>
          <ac:picMkLst>
            <pc:docMk/>
            <pc:sldMk cId="3059374615" sldId="396"/>
            <ac:picMk id="49" creationId="{A3E83390-BBAB-48C7-80E4-8DCC454BEAA8}"/>
          </ac:picMkLst>
        </pc:picChg>
        <pc:picChg chg="add del">
          <ac:chgData name="Graf Thomas, INI-NET-VNC-HCS" userId="487bc3e3-9ce7-4cdd-b7b4-8899ea88d289" providerId="ADAL" clId="{4E5CA7E2-08FA-4608-8DB9-AC00F21D1795}" dt="2024-03-17T03:46:25.137" v="1669" actId="478"/>
          <ac:picMkLst>
            <pc:docMk/>
            <pc:sldMk cId="3059374615" sldId="396"/>
            <ac:picMk id="56" creationId="{E293AB02-0D25-4C37-8045-42B002612AFB}"/>
          </ac:picMkLst>
        </pc:picChg>
        <pc:cxnChg chg="add del">
          <ac:chgData name="Graf Thomas, INI-NET-VNC-HCS" userId="487bc3e3-9ce7-4cdd-b7b4-8899ea88d289" providerId="ADAL" clId="{4E5CA7E2-08FA-4608-8DB9-AC00F21D1795}" dt="2024-03-17T03:46:25.137" v="1669" actId="478"/>
          <ac:cxnSpMkLst>
            <pc:docMk/>
            <pc:sldMk cId="3059374615" sldId="396"/>
            <ac:cxnSpMk id="31" creationId="{443E486A-8AB5-4FAE-82DB-37B83C8434E0}"/>
          </ac:cxnSpMkLst>
        </pc:cxnChg>
        <pc:cxnChg chg="add del">
          <ac:chgData name="Graf Thomas, INI-NET-VNC-HCS" userId="487bc3e3-9ce7-4cdd-b7b4-8899ea88d289" providerId="ADAL" clId="{4E5CA7E2-08FA-4608-8DB9-AC00F21D1795}" dt="2024-03-17T03:46:25.137" v="1669" actId="478"/>
          <ac:cxnSpMkLst>
            <pc:docMk/>
            <pc:sldMk cId="3059374615" sldId="396"/>
            <ac:cxnSpMk id="32" creationId="{815C439D-A2BC-4E9A-8330-34C7F221FFF8}"/>
          </ac:cxnSpMkLst>
        </pc:cxnChg>
        <pc:cxnChg chg="add del">
          <ac:chgData name="Graf Thomas, INI-NET-VNC-HCS" userId="487bc3e3-9ce7-4cdd-b7b4-8899ea88d289" providerId="ADAL" clId="{4E5CA7E2-08FA-4608-8DB9-AC00F21D1795}" dt="2024-03-17T03:46:25.137" v="1669" actId="478"/>
          <ac:cxnSpMkLst>
            <pc:docMk/>
            <pc:sldMk cId="3059374615" sldId="396"/>
            <ac:cxnSpMk id="35" creationId="{BF949731-9B03-4735-92A8-FB5E7C0763DE}"/>
          </ac:cxnSpMkLst>
        </pc:cxnChg>
      </pc:sldChg>
      <pc:sldChg chg="del">
        <pc:chgData name="Graf Thomas, INI-NET-VNC-HCS" userId="487bc3e3-9ce7-4cdd-b7b4-8899ea88d289" providerId="ADAL" clId="{4E5CA7E2-08FA-4608-8DB9-AC00F21D1795}" dt="2024-03-15T03:41:37.549" v="50" actId="47"/>
        <pc:sldMkLst>
          <pc:docMk/>
          <pc:sldMk cId="2109912129" sldId="735"/>
        </pc:sldMkLst>
      </pc:sldChg>
      <pc:sldChg chg="ord">
        <pc:chgData name="Graf Thomas, INI-NET-VNC-HCS" userId="487bc3e3-9ce7-4cdd-b7b4-8899ea88d289" providerId="ADAL" clId="{4E5CA7E2-08FA-4608-8DB9-AC00F21D1795}" dt="2024-03-15T03:44:44.582" v="54"/>
        <pc:sldMkLst>
          <pc:docMk/>
          <pc:sldMk cId="1410092625" sldId="739"/>
        </pc:sldMkLst>
      </pc:sldChg>
      <pc:sldChg chg="modSp mod">
        <pc:chgData name="Graf Thomas, INI-NET-VNC-HCS" userId="487bc3e3-9ce7-4cdd-b7b4-8899ea88d289" providerId="ADAL" clId="{4E5CA7E2-08FA-4608-8DB9-AC00F21D1795}" dt="2024-03-18T23:02:50.849" v="2273" actId="20577"/>
        <pc:sldMkLst>
          <pc:docMk/>
          <pc:sldMk cId="3742743098" sldId="747"/>
        </pc:sldMkLst>
        <pc:spChg chg="mod">
          <ac:chgData name="Graf Thomas, INI-NET-VNC-HCS" userId="487bc3e3-9ce7-4cdd-b7b4-8899ea88d289" providerId="ADAL" clId="{4E5CA7E2-08FA-4608-8DB9-AC00F21D1795}" dt="2024-03-18T23:02:50.849" v="2273" actId="20577"/>
          <ac:spMkLst>
            <pc:docMk/>
            <pc:sldMk cId="3742743098" sldId="747"/>
            <ac:spMk id="9" creationId="{8D11295F-2BFA-40E0-8C05-BFE2BB9FEF44}"/>
          </ac:spMkLst>
        </pc:spChg>
      </pc:sldChg>
      <pc:sldChg chg="ord">
        <pc:chgData name="Graf Thomas, INI-NET-VNC-HCS" userId="487bc3e3-9ce7-4cdd-b7b4-8899ea88d289" providerId="ADAL" clId="{4E5CA7E2-08FA-4608-8DB9-AC00F21D1795}" dt="2024-03-17T23:19:03.262" v="1940"/>
        <pc:sldMkLst>
          <pc:docMk/>
          <pc:sldMk cId="3280121901" sldId="877"/>
        </pc:sldMkLst>
      </pc:sldChg>
      <pc:sldChg chg="ord">
        <pc:chgData name="Graf Thomas, INI-NET-VNC-HCS" userId="487bc3e3-9ce7-4cdd-b7b4-8899ea88d289" providerId="ADAL" clId="{4E5CA7E2-08FA-4608-8DB9-AC00F21D1795}" dt="2024-03-17T23:19:03.262" v="1940"/>
        <pc:sldMkLst>
          <pc:docMk/>
          <pc:sldMk cId="578294043" sldId="2707"/>
        </pc:sldMkLst>
      </pc:sldChg>
      <pc:sldChg chg="modSp mod">
        <pc:chgData name="Graf Thomas, INI-NET-VNC-HCS" userId="487bc3e3-9ce7-4cdd-b7b4-8899ea88d289" providerId="ADAL" clId="{4E5CA7E2-08FA-4608-8DB9-AC00F21D1795}" dt="2024-03-18T23:04:07.598" v="2274" actId="20577"/>
        <pc:sldMkLst>
          <pc:docMk/>
          <pc:sldMk cId="83413648" sldId="26421"/>
        </pc:sldMkLst>
        <pc:spChg chg="mod">
          <ac:chgData name="Graf Thomas, INI-NET-VNC-HCS" userId="487bc3e3-9ce7-4cdd-b7b4-8899ea88d289" providerId="ADAL" clId="{4E5CA7E2-08FA-4608-8DB9-AC00F21D1795}" dt="2024-03-15T03:37:48.657" v="29" actId="20577"/>
          <ac:spMkLst>
            <pc:docMk/>
            <pc:sldMk cId="83413648" sldId="26421"/>
            <ac:spMk id="2" creationId="{00000000-0000-0000-0000-000000000000}"/>
          </ac:spMkLst>
        </pc:spChg>
        <pc:spChg chg="mod">
          <ac:chgData name="Graf Thomas, INI-NET-VNC-HCS" userId="487bc3e3-9ce7-4cdd-b7b4-8899ea88d289" providerId="ADAL" clId="{4E5CA7E2-08FA-4608-8DB9-AC00F21D1795}" dt="2024-03-18T23:04:07.598" v="2274" actId="20577"/>
          <ac:spMkLst>
            <pc:docMk/>
            <pc:sldMk cId="83413648" sldId="26421"/>
            <ac:spMk id="5" creationId="{322ED2BF-7B71-4061-81BF-3C0686B7D4D5}"/>
          </ac:spMkLst>
        </pc:spChg>
      </pc:sldChg>
      <pc:sldChg chg="add ord">
        <pc:chgData name="Graf Thomas, INI-NET-VNC-HCS" userId="487bc3e3-9ce7-4cdd-b7b4-8899ea88d289" providerId="ADAL" clId="{4E5CA7E2-08FA-4608-8DB9-AC00F21D1795}" dt="2024-03-17T23:19:03.262" v="1940"/>
        <pc:sldMkLst>
          <pc:docMk/>
          <pc:sldMk cId="2806301597" sldId="2145706197"/>
        </pc:sldMkLst>
      </pc:sldChg>
      <pc:sldChg chg="del">
        <pc:chgData name="Graf Thomas, INI-NET-VNC-HCS" userId="487bc3e3-9ce7-4cdd-b7b4-8899ea88d289" providerId="ADAL" clId="{4E5CA7E2-08FA-4608-8DB9-AC00F21D1795}" dt="2024-03-15T03:41:28.810" v="49" actId="47"/>
        <pc:sldMkLst>
          <pc:docMk/>
          <pc:sldMk cId="345214459" sldId="2145706207"/>
        </pc:sldMkLst>
      </pc:sldChg>
      <pc:sldChg chg="del">
        <pc:chgData name="Graf Thomas, INI-NET-VNC-HCS" userId="487bc3e3-9ce7-4cdd-b7b4-8899ea88d289" providerId="ADAL" clId="{4E5CA7E2-08FA-4608-8DB9-AC00F21D1795}" dt="2024-03-15T03:41:27.667" v="48" actId="47"/>
        <pc:sldMkLst>
          <pc:docMk/>
          <pc:sldMk cId="1015036593" sldId="2145706223"/>
        </pc:sldMkLst>
      </pc:sldChg>
      <pc:sldChg chg="modSp mod">
        <pc:chgData name="Graf Thomas, INI-NET-VNC-HCS" userId="487bc3e3-9ce7-4cdd-b7b4-8899ea88d289" providerId="ADAL" clId="{4E5CA7E2-08FA-4608-8DB9-AC00F21D1795}" dt="2024-03-15T03:44:04.617" v="51" actId="20577"/>
        <pc:sldMkLst>
          <pc:docMk/>
          <pc:sldMk cId="3557278158" sldId="2145706224"/>
        </pc:sldMkLst>
        <pc:spChg chg="mod">
          <ac:chgData name="Graf Thomas, INI-NET-VNC-HCS" userId="487bc3e3-9ce7-4cdd-b7b4-8899ea88d289" providerId="ADAL" clId="{4E5CA7E2-08FA-4608-8DB9-AC00F21D1795}" dt="2024-03-15T03:44:04.617" v="51" actId="20577"/>
          <ac:spMkLst>
            <pc:docMk/>
            <pc:sldMk cId="3557278158" sldId="2145706224"/>
            <ac:spMk id="6" creationId="{D1CC9C78-2B19-41B7-9039-4C3C6946EC12}"/>
          </ac:spMkLst>
        </pc:spChg>
      </pc:sldChg>
      <pc:sldChg chg="ord">
        <pc:chgData name="Graf Thomas, INI-NET-VNC-HCS" userId="487bc3e3-9ce7-4cdd-b7b4-8899ea88d289" providerId="ADAL" clId="{4E5CA7E2-08FA-4608-8DB9-AC00F21D1795}" dt="2024-03-17T23:19:03.262" v="1940"/>
        <pc:sldMkLst>
          <pc:docMk/>
          <pc:sldMk cId="4046606815" sldId="2145706242"/>
        </pc:sldMkLst>
      </pc:sldChg>
      <pc:sldChg chg="ord">
        <pc:chgData name="Graf Thomas, INI-NET-VNC-HCS" userId="487bc3e3-9ce7-4cdd-b7b4-8899ea88d289" providerId="ADAL" clId="{4E5CA7E2-08FA-4608-8DB9-AC00F21D1795}" dt="2024-03-17T23:19:03.262" v="1940"/>
        <pc:sldMkLst>
          <pc:docMk/>
          <pc:sldMk cId="291747477" sldId="2145706243"/>
        </pc:sldMkLst>
      </pc:sldChg>
      <pc:sldChg chg="del">
        <pc:chgData name="Graf Thomas, INI-NET-VNC-HCS" userId="487bc3e3-9ce7-4cdd-b7b4-8899ea88d289" providerId="ADAL" clId="{4E5CA7E2-08FA-4608-8DB9-AC00F21D1795}" dt="2024-03-15T04:12:14.354" v="56" actId="2696"/>
        <pc:sldMkLst>
          <pc:docMk/>
          <pc:sldMk cId="899977745" sldId="2145706253"/>
        </pc:sldMkLst>
      </pc:sldChg>
      <pc:sldChg chg="del">
        <pc:chgData name="Graf Thomas, INI-NET-VNC-HCS" userId="487bc3e3-9ce7-4cdd-b7b4-8899ea88d289" providerId="ADAL" clId="{4E5CA7E2-08FA-4608-8DB9-AC00F21D1795}" dt="2024-03-15T03:44:09.975" v="52" actId="47"/>
        <pc:sldMkLst>
          <pc:docMk/>
          <pc:sldMk cId="1972286622" sldId="2145706259"/>
        </pc:sldMkLst>
      </pc:sldChg>
      <pc:sldChg chg="modSp mod">
        <pc:chgData name="Graf Thomas, INI-NET-VNC-HCS" userId="487bc3e3-9ce7-4cdd-b7b4-8899ea88d289" providerId="ADAL" clId="{4E5CA7E2-08FA-4608-8DB9-AC00F21D1795}" dt="2024-03-21T23:07:29.211" v="2298" actId="20577"/>
        <pc:sldMkLst>
          <pc:docMk/>
          <pc:sldMk cId="2908541868" sldId="2145706260"/>
        </pc:sldMkLst>
        <pc:spChg chg="mod">
          <ac:chgData name="Graf Thomas, INI-NET-VNC-HCS" userId="487bc3e3-9ce7-4cdd-b7b4-8899ea88d289" providerId="ADAL" clId="{4E5CA7E2-08FA-4608-8DB9-AC00F21D1795}" dt="2024-03-21T23:07:29.211" v="2298" actId="20577"/>
          <ac:spMkLst>
            <pc:docMk/>
            <pc:sldMk cId="2908541868" sldId="2145706260"/>
            <ac:spMk id="4" creationId="{B96F8F06-524F-4D7C-89FB-72456175BADD}"/>
          </ac:spMkLst>
        </pc:spChg>
      </pc:sldChg>
      <pc:sldChg chg="del">
        <pc:chgData name="Graf Thomas, INI-NET-VNC-HCS" userId="487bc3e3-9ce7-4cdd-b7b4-8899ea88d289" providerId="ADAL" clId="{4E5CA7E2-08FA-4608-8DB9-AC00F21D1795}" dt="2024-03-16T07:45:11.199" v="132" actId="47"/>
        <pc:sldMkLst>
          <pc:docMk/>
          <pc:sldMk cId="2617504443" sldId="2145706261"/>
        </pc:sldMkLst>
      </pc:sldChg>
      <pc:sldChg chg="addSp delSp modSp add mod ord">
        <pc:chgData name="Graf Thomas, INI-NET-VNC-HCS" userId="487bc3e3-9ce7-4cdd-b7b4-8899ea88d289" providerId="ADAL" clId="{4E5CA7E2-08FA-4608-8DB9-AC00F21D1795}" dt="2024-03-17T23:31:16.801" v="2231" actId="313"/>
        <pc:sldMkLst>
          <pc:docMk/>
          <pc:sldMk cId="3640946536" sldId="2145706262"/>
        </pc:sldMkLst>
        <pc:spChg chg="add mod">
          <ac:chgData name="Graf Thomas, INI-NET-VNC-HCS" userId="487bc3e3-9ce7-4cdd-b7b4-8899ea88d289" providerId="ADAL" clId="{4E5CA7E2-08FA-4608-8DB9-AC00F21D1795}" dt="2024-03-17T23:31:16.801" v="2231" actId="313"/>
          <ac:spMkLst>
            <pc:docMk/>
            <pc:sldMk cId="3640946536" sldId="2145706262"/>
            <ac:spMk id="2" creationId="{2304502B-DB95-22D3-8182-FDAB3D316DD7}"/>
          </ac:spMkLst>
        </pc:spChg>
        <pc:spChg chg="mod">
          <ac:chgData name="Graf Thomas, INI-NET-VNC-HCS" userId="487bc3e3-9ce7-4cdd-b7b4-8899ea88d289" providerId="ADAL" clId="{4E5CA7E2-08FA-4608-8DB9-AC00F21D1795}" dt="2024-03-16T07:44:48.929" v="128" actId="20577"/>
          <ac:spMkLst>
            <pc:docMk/>
            <pc:sldMk cId="3640946536" sldId="2145706262"/>
            <ac:spMk id="4" creationId="{9786DE2D-9F3C-E302-78DD-B72DDD139E71}"/>
          </ac:spMkLst>
        </pc:spChg>
        <pc:spChg chg="del">
          <ac:chgData name="Graf Thomas, INI-NET-VNC-HCS" userId="487bc3e3-9ce7-4cdd-b7b4-8899ea88d289" providerId="ADAL" clId="{4E5CA7E2-08FA-4608-8DB9-AC00F21D1795}" dt="2024-03-16T07:44:54.679" v="129" actId="478"/>
          <ac:spMkLst>
            <pc:docMk/>
            <pc:sldMk cId="3640946536" sldId="2145706262"/>
            <ac:spMk id="6" creationId="{FE716085-E3DC-0753-D60E-18DAF09702C3}"/>
          </ac:spMkLst>
        </pc:spChg>
        <pc:spChg chg="del">
          <ac:chgData name="Graf Thomas, INI-NET-VNC-HCS" userId="487bc3e3-9ce7-4cdd-b7b4-8899ea88d289" providerId="ADAL" clId="{4E5CA7E2-08FA-4608-8DB9-AC00F21D1795}" dt="2024-03-16T07:44:54.679" v="129" actId="478"/>
          <ac:spMkLst>
            <pc:docMk/>
            <pc:sldMk cId="3640946536" sldId="2145706262"/>
            <ac:spMk id="7" creationId="{043E93E5-6208-936F-5264-5A7C212DD8A6}"/>
          </ac:spMkLst>
        </pc:spChg>
        <pc:spChg chg="del">
          <ac:chgData name="Graf Thomas, INI-NET-VNC-HCS" userId="487bc3e3-9ce7-4cdd-b7b4-8899ea88d289" providerId="ADAL" clId="{4E5CA7E2-08FA-4608-8DB9-AC00F21D1795}" dt="2024-03-16T07:44:54.679" v="129" actId="478"/>
          <ac:spMkLst>
            <pc:docMk/>
            <pc:sldMk cId="3640946536" sldId="2145706262"/>
            <ac:spMk id="9" creationId="{857614B7-F4B6-088E-AA0E-AC2683B02A03}"/>
          </ac:spMkLst>
        </pc:spChg>
        <pc:graphicFrameChg chg="del">
          <ac:chgData name="Graf Thomas, INI-NET-VNC-HCS" userId="487bc3e3-9ce7-4cdd-b7b4-8899ea88d289" providerId="ADAL" clId="{4E5CA7E2-08FA-4608-8DB9-AC00F21D1795}" dt="2024-03-16T07:44:58.820" v="130" actId="478"/>
          <ac:graphicFrameMkLst>
            <pc:docMk/>
            <pc:sldMk cId="3640946536" sldId="2145706262"/>
            <ac:graphicFrameMk id="5" creationId="{6B89F68D-12F8-552D-63C2-BC999B1BE941}"/>
          </ac:graphicFrameMkLst>
        </pc:graphicFrameChg>
        <pc:picChg chg="add mod">
          <ac:chgData name="Graf Thomas, INI-NET-VNC-HCS" userId="487bc3e3-9ce7-4cdd-b7b4-8899ea88d289" providerId="ADAL" clId="{4E5CA7E2-08FA-4608-8DB9-AC00F21D1795}" dt="2024-03-16T07:45:06.969" v="131"/>
          <ac:picMkLst>
            <pc:docMk/>
            <pc:sldMk cId="3640946536" sldId="2145706262"/>
            <ac:picMk id="10" creationId="{F2968898-D016-57FD-6361-5BBCD25EDE0A}"/>
          </ac:picMkLst>
        </pc:picChg>
        <pc:picChg chg="del">
          <ac:chgData name="Graf Thomas, INI-NET-VNC-HCS" userId="487bc3e3-9ce7-4cdd-b7b4-8899ea88d289" providerId="ADAL" clId="{4E5CA7E2-08FA-4608-8DB9-AC00F21D1795}" dt="2024-03-16T07:44:54.679" v="129" actId="478"/>
          <ac:picMkLst>
            <pc:docMk/>
            <pc:sldMk cId="3640946536" sldId="2145706262"/>
            <ac:picMk id="14" creationId="{BB01FE69-1ECD-B36E-8FC3-DE1A24AF00A6}"/>
          </ac:picMkLst>
        </pc:picChg>
      </pc:sldChg>
      <pc:sldChg chg="modSp add mod ord">
        <pc:chgData name="Graf Thomas, INI-NET-VNC-HCS" userId="487bc3e3-9ce7-4cdd-b7b4-8899ea88d289" providerId="ADAL" clId="{4E5CA7E2-08FA-4608-8DB9-AC00F21D1795}" dt="2024-03-17T23:22:24.009" v="2096" actId="14100"/>
        <pc:sldMkLst>
          <pc:docMk/>
          <pc:sldMk cId="2751980923" sldId="2145706263"/>
        </pc:sldMkLst>
        <pc:spChg chg="mod">
          <ac:chgData name="Graf Thomas, INI-NET-VNC-HCS" userId="487bc3e3-9ce7-4cdd-b7b4-8899ea88d289" providerId="ADAL" clId="{4E5CA7E2-08FA-4608-8DB9-AC00F21D1795}" dt="2024-03-17T23:22:24.009" v="2096" actId="14100"/>
          <ac:spMkLst>
            <pc:docMk/>
            <pc:sldMk cId="2751980923" sldId="2145706263"/>
            <ac:spMk id="9" creationId="{8D11295F-2BFA-40E0-8C05-BFE2BB9FEF44}"/>
          </ac:spMkLst>
        </pc:spChg>
      </pc:sldChg>
      <pc:sldChg chg="modSp mod">
        <pc:chgData name="Graf Thomas, INI-NET-VNC-HCS" userId="487bc3e3-9ce7-4cdd-b7b4-8899ea88d289" providerId="ADAL" clId="{4E5CA7E2-08FA-4608-8DB9-AC00F21D1795}" dt="2024-03-21T03:44:10.387" v="2276" actId="20577"/>
        <pc:sldMkLst>
          <pc:docMk/>
          <pc:sldMk cId="1344911520" sldId="2145706264"/>
        </pc:sldMkLst>
        <pc:spChg chg="mod">
          <ac:chgData name="Graf Thomas, INI-NET-VNC-HCS" userId="487bc3e3-9ce7-4cdd-b7b4-8899ea88d289" providerId="ADAL" clId="{4E5CA7E2-08FA-4608-8DB9-AC00F21D1795}" dt="2024-03-21T03:44:10.387" v="2276" actId="20577"/>
          <ac:spMkLst>
            <pc:docMk/>
            <pc:sldMk cId="1344911520" sldId="2145706264"/>
            <ac:spMk id="6" creationId="{DB4AC1AA-D6FE-2933-6DEB-79F8CC4DD1B4}"/>
          </ac:spMkLst>
        </pc:spChg>
      </pc:sldChg>
      <pc:sldMasterChg chg="del delSldLayout">
        <pc:chgData name="Graf Thomas, INI-NET-VNC-HCS" userId="487bc3e3-9ce7-4cdd-b7b4-8899ea88d289" providerId="ADAL" clId="{4E5CA7E2-08FA-4608-8DB9-AC00F21D1795}" dt="2024-03-16T07:45:11.199" v="132" actId="47"/>
        <pc:sldMasterMkLst>
          <pc:docMk/>
          <pc:sldMasterMk cId="1860565995" sldId="2147483839"/>
        </pc:sldMasterMkLst>
        <pc:sldLayoutChg chg="del">
          <pc:chgData name="Graf Thomas, INI-NET-VNC-HCS" userId="487bc3e3-9ce7-4cdd-b7b4-8899ea88d289" providerId="ADAL" clId="{4E5CA7E2-08FA-4608-8DB9-AC00F21D1795}" dt="2024-03-16T07:45:11.199" v="132" actId="47"/>
          <pc:sldLayoutMkLst>
            <pc:docMk/>
            <pc:sldMasterMk cId="1860565995" sldId="2147483839"/>
            <pc:sldLayoutMk cId="2212810475" sldId="214748384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731993514" sldId="214748384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74894476" sldId="2147483842"/>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554415540" sldId="2147483843"/>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342854614" sldId="2147483844"/>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388376" sldId="2147483845"/>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74293863" sldId="2147483846"/>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29259550" sldId="2147483847"/>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4018565797" sldId="2147483848"/>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234906648" sldId="2147483849"/>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343046516" sldId="214748385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912880333" sldId="214748385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517722037" sldId="21474838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DD433-4E40-433E-B175-009AB0739125}" type="datetimeFigureOut">
              <a:rPr lang="de-CH" smtClean="0"/>
              <a:t>22.03.2024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1C083-703C-451B-9F49-71D74F7A8ADE}" type="slidenum">
              <a:rPr lang="de-CH" smtClean="0"/>
              <a:t>‹#›</a:t>
            </a:fld>
            <a:endParaRPr lang="de-CH"/>
          </a:p>
        </p:txBody>
      </p:sp>
    </p:spTree>
    <p:extLst>
      <p:ext uri="{BB962C8B-B14F-4D97-AF65-F5344CB8AC3E}">
        <p14:creationId xmlns:p14="http://schemas.microsoft.com/office/powerpoint/2010/main" val="186243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a:t>
            </a:fld>
            <a:endParaRPr lang="de-DE" sz="1000" dirty="0"/>
          </a:p>
        </p:txBody>
      </p:sp>
    </p:spTree>
    <p:extLst>
      <p:ext uri="{BB962C8B-B14F-4D97-AF65-F5344CB8AC3E}">
        <p14:creationId xmlns:p14="http://schemas.microsoft.com/office/powerpoint/2010/main" val="2349738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12</a:t>
            </a:fld>
            <a:endParaRPr lang="de-DE" sz="1000" dirty="0"/>
          </a:p>
        </p:txBody>
      </p:sp>
    </p:spTree>
    <p:extLst>
      <p:ext uri="{BB962C8B-B14F-4D97-AF65-F5344CB8AC3E}">
        <p14:creationId xmlns:p14="http://schemas.microsoft.com/office/powerpoint/2010/main" val="2598637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38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14</a:t>
            </a:fld>
            <a:endParaRPr lang="de-DE" sz="1000" dirty="0"/>
          </a:p>
        </p:txBody>
      </p:sp>
    </p:spTree>
    <p:extLst>
      <p:ext uri="{BB962C8B-B14F-4D97-AF65-F5344CB8AC3E}">
        <p14:creationId xmlns:p14="http://schemas.microsoft.com/office/powerpoint/2010/main" val="386641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15</a:t>
            </a:fld>
            <a:endParaRPr lang="de-DE" sz="1000" dirty="0"/>
          </a:p>
        </p:txBody>
      </p:sp>
    </p:spTree>
    <p:extLst>
      <p:ext uri="{BB962C8B-B14F-4D97-AF65-F5344CB8AC3E}">
        <p14:creationId xmlns:p14="http://schemas.microsoft.com/office/powerpoint/2010/main" val="371484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16</a:t>
            </a:fld>
            <a:endParaRPr lang="de-DE" sz="1000"/>
          </a:p>
        </p:txBody>
      </p:sp>
    </p:spTree>
    <p:extLst>
      <p:ext uri="{BB962C8B-B14F-4D97-AF65-F5344CB8AC3E}">
        <p14:creationId xmlns:p14="http://schemas.microsoft.com/office/powerpoint/2010/main" val="83325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17</a:t>
            </a:fld>
            <a:endParaRPr lang="de-DE" sz="1000"/>
          </a:p>
        </p:txBody>
      </p:sp>
    </p:spTree>
    <p:extLst>
      <p:ext uri="{BB962C8B-B14F-4D97-AF65-F5344CB8AC3E}">
        <p14:creationId xmlns:p14="http://schemas.microsoft.com/office/powerpoint/2010/main" val="79530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a:t>
            </a:fld>
            <a:endParaRPr lang="de-DE" sz="1000" dirty="0"/>
          </a:p>
        </p:txBody>
      </p:sp>
    </p:spTree>
    <p:extLst>
      <p:ext uri="{BB962C8B-B14F-4D97-AF65-F5344CB8AC3E}">
        <p14:creationId xmlns:p14="http://schemas.microsoft.com/office/powerpoint/2010/main" val="262207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3</a:t>
            </a:fld>
            <a:endParaRPr lang="de-DE" sz="1000" dirty="0"/>
          </a:p>
        </p:txBody>
      </p:sp>
    </p:spTree>
    <p:extLst>
      <p:ext uri="{BB962C8B-B14F-4D97-AF65-F5344CB8AC3E}">
        <p14:creationId xmlns:p14="http://schemas.microsoft.com/office/powerpoint/2010/main" val="37462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67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5</a:t>
            </a:fld>
            <a:endParaRPr lang="de-DE" sz="1000"/>
          </a:p>
        </p:txBody>
      </p:sp>
    </p:spTree>
    <p:extLst>
      <p:ext uri="{BB962C8B-B14F-4D97-AF65-F5344CB8AC3E}">
        <p14:creationId xmlns:p14="http://schemas.microsoft.com/office/powerpoint/2010/main" val="72963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93217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404566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8</a:t>
            </a:fld>
            <a:endParaRPr lang="de-DE" sz="1000" dirty="0"/>
          </a:p>
        </p:txBody>
      </p:sp>
    </p:spTree>
    <p:extLst>
      <p:ext uri="{BB962C8B-B14F-4D97-AF65-F5344CB8AC3E}">
        <p14:creationId xmlns:p14="http://schemas.microsoft.com/office/powerpoint/2010/main" val="21141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3CB1C083-703C-451B-9F49-71D74F7A8ADE}" type="slidenum">
              <a:rPr lang="de-CH" smtClean="0"/>
              <a:t>9</a:t>
            </a:fld>
            <a:endParaRPr lang="de-CH"/>
          </a:p>
        </p:txBody>
      </p:sp>
    </p:spTree>
    <p:extLst>
      <p:ext uri="{BB962C8B-B14F-4D97-AF65-F5344CB8AC3E}">
        <p14:creationId xmlns:p14="http://schemas.microsoft.com/office/powerpoint/2010/main" val="614113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9"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146751513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Titelfolie">
    <p:spTree>
      <p:nvGrpSpPr>
        <p:cNvPr id="1" name=""/>
        <p:cNvGrpSpPr/>
        <p:nvPr/>
      </p:nvGrpSpPr>
      <p:grpSpPr>
        <a:xfrm>
          <a:off x="0" y="0"/>
          <a:ext cx="0" cy="0"/>
          <a:chOff x="0" y="0"/>
          <a:chExt cx="0" cy="0"/>
        </a:xfrm>
      </p:grpSpPr>
      <p:pic>
        <p:nvPicPr>
          <p:cNvPr id="4" name="Picture 11" descr="Blau"/>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2324852921"/>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1435929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6" y="0"/>
            <a:ext cx="12237159"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564926922"/>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4050918066"/>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2561051648"/>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6248898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3096458375"/>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Kapiteltrenner blau">
    <p:spTree>
      <p:nvGrpSpPr>
        <p:cNvPr id="1" name=""/>
        <p:cNvGrpSpPr/>
        <p:nvPr/>
      </p:nvGrpSpPr>
      <p:grpSpPr>
        <a:xfrm>
          <a:off x="0" y="0"/>
          <a:ext cx="0" cy="0"/>
          <a:chOff x="0" y="0"/>
          <a:chExt cx="0" cy="0"/>
        </a:xfrm>
      </p:grpSpPr>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10.1.2019</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US">
                <a:solidFill>
                  <a:prstClr val="white"/>
                </a:solidFill>
              </a:rPr>
              <a:t>Introduction to Telemetry </a:t>
            </a:r>
            <a:endParaRPr lang="en-GB">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414" indent="-490414">
              <a:spcBef>
                <a:spcPts val="0"/>
              </a:spcBef>
              <a:buNone/>
              <a:defRPr sz="4400">
                <a:solidFill>
                  <a:schemeClr val="bg1"/>
                </a:solidFill>
                <a:latin typeface="+mj-lt"/>
              </a:defRPr>
            </a:lvl1pPr>
            <a:lvl2pPr marL="0" indent="-489476">
              <a:spcBef>
                <a:spcPts val="0"/>
              </a:spcBef>
              <a:buFont typeface="Arial" pitchFamily="34" charset="0"/>
              <a:buNone/>
              <a:defRPr sz="4400">
                <a:solidFill>
                  <a:schemeClr val="bg1"/>
                </a:solidFill>
              </a:defRPr>
            </a:lvl2pPr>
            <a:lvl3pPr marL="0" indent="-489476">
              <a:spcBef>
                <a:spcPts val="0"/>
              </a:spcBef>
              <a:buFont typeface="Arial" pitchFamily="34" charset="0"/>
              <a:buNone/>
              <a:defRPr sz="4400">
                <a:solidFill>
                  <a:schemeClr val="bg1"/>
                </a:solidFill>
              </a:defRPr>
            </a:lvl3pPr>
            <a:lvl4pPr marL="0" indent="0">
              <a:buNone/>
              <a:defRPr sz="4400"/>
            </a:lvl4pPr>
            <a:lvl5pPr marL="0" indent="-489476">
              <a:spcBef>
                <a:spcPts val="0"/>
              </a:spcBef>
              <a:buFont typeface="Arial" pitchFamily="34" charset="0"/>
              <a:buNone/>
              <a:defRPr sz="4400">
                <a:solidFill>
                  <a:schemeClr val="bg1"/>
                </a:solidFill>
              </a:defRPr>
            </a:lvl5pPr>
            <a:lvl6pPr marL="0" indent="-489476">
              <a:spcBef>
                <a:spcPts val="0"/>
              </a:spcBef>
              <a:buNone/>
              <a:defRPr sz="4400">
                <a:solidFill>
                  <a:schemeClr val="bg1"/>
                </a:solidFill>
              </a:defRPr>
            </a:lvl6pPr>
            <a:lvl7pPr marL="0" indent="-489476">
              <a:spcBef>
                <a:spcPts val="0"/>
              </a:spcBef>
              <a:buNone/>
              <a:defRPr sz="4400">
                <a:solidFill>
                  <a:schemeClr val="bg1"/>
                </a:solidFill>
              </a:defRPr>
            </a:lvl7pPr>
            <a:lvl8pPr marL="0" indent="-489476">
              <a:spcBef>
                <a:spcPts val="0"/>
              </a:spcBef>
              <a:buNone/>
              <a:defRPr sz="4400">
                <a:solidFill>
                  <a:schemeClr val="bg1"/>
                </a:solidFill>
              </a:defRPr>
            </a:lvl8pPr>
            <a:lvl9pPr marL="0" indent="-489476">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p:nvSpPr>
        <p:spPr bwMode="gray">
          <a:xfrm flipV="1">
            <a:off x="1198493" y="1412720"/>
            <a:ext cx="979336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7" name="Line 8"/>
          <p:cNvSpPr>
            <a:spLocks noChangeShapeType="1"/>
          </p:cNvSpPr>
          <p:nvPr/>
        </p:nvSpPr>
        <p:spPr bwMode="gray">
          <a:xfrm flipV="1">
            <a:off x="1198493" y="3356991"/>
            <a:ext cx="979336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0" name="Line 9"/>
          <p:cNvSpPr>
            <a:spLocks noChangeShapeType="1"/>
          </p:cNvSpPr>
          <p:nvPr/>
        </p:nvSpPr>
        <p:spPr bwMode="gray">
          <a:xfrm>
            <a:off x="11567594" y="1412875"/>
            <a:ext cx="385233"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1" name="Line 13"/>
          <p:cNvSpPr>
            <a:spLocks noChangeShapeType="1"/>
          </p:cNvSpPr>
          <p:nvPr/>
        </p:nvSpPr>
        <p:spPr bwMode="gray">
          <a:xfrm>
            <a:off x="11567594" y="6021288"/>
            <a:ext cx="385233"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2253899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2"/>
            <a:ext cx="10464800" cy="1152525"/>
          </a:xfrm>
          <a:prstGeom prst="rect">
            <a:avLst/>
          </a:prstGeom>
        </p:spPr>
        <p:txBody>
          <a:bodyPr/>
          <a:lstStyle/>
          <a:p>
            <a:r>
              <a:rPr lang="de-DE" noProof="0"/>
              <a:t>Mastertitelformat bearbeiten</a:t>
            </a:r>
          </a:p>
        </p:txBody>
      </p:sp>
      <p:sp>
        <p:nvSpPr>
          <p:cNvPr id="5" name="Datumsplatzhalter 4"/>
          <p:cNvSpPr>
            <a:spLocks noGrp="1"/>
          </p:cNvSpPr>
          <p:nvPr>
            <p:ph type="dt" sz="half" idx="10"/>
          </p:nvPr>
        </p:nvSpPr>
        <p:spPr bwMode="gray"/>
        <p:txBody>
          <a:bodyPr/>
          <a:lstStyle>
            <a:lvl1pPr>
              <a:defRPr/>
            </a:lvl1pPr>
          </a:lstStyle>
          <a:p>
            <a:r>
              <a:rPr lang="de-DE"/>
              <a:t>10.1.2019</a:t>
            </a:r>
            <a:endParaRPr lang="de-CH"/>
          </a:p>
        </p:txBody>
      </p:sp>
      <p:sp>
        <p:nvSpPr>
          <p:cNvPr id="6" name="Foliennummernplatzhalter 5"/>
          <p:cNvSpPr>
            <a:spLocks noGrp="1"/>
          </p:cNvSpPr>
          <p:nvPr>
            <p:ph type="sldNum" sz="quarter" idx="11"/>
          </p:nvPr>
        </p:nvSpPr>
        <p:spPr bwMode="gray"/>
        <p:txBody>
          <a:bodyPr/>
          <a:lstStyle>
            <a:lvl1pPr>
              <a:defRPr/>
            </a:lvl1pPr>
          </a:lstStyle>
          <a:p>
            <a:fld id="{09E9E80D-70AF-457A-95FA-A9D03F861920}" type="slidenum">
              <a:rPr lang="de-CH" smtClean="0"/>
              <a:t>‹#›</a:t>
            </a:fld>
            <a:endParaRPr lang="de-CH"/>
          </a:p>
        </p:txBody>
      </p:sp>
      <p:sp>
        <p:nvSpPr>
          <p:cNvPr id="7" name="Fußzeilenplatzhalter 6"/>
          <p:cNvSpPr>
            <a:spLocks noGrp="1"/>
          </p:cNvSpPr>
          <p:nvPr>
            <p:ph type="ftr" sz="quarter" idx="12"/>
          </p:nvPr>
        </p:nvSpPr>
        <p:spPr bwMode="gray"/>
        <p:txBody>
          <a:bodyPr/>
          <a:lstStyle>
            <a:lvl1pPr>
              <a:defRPr/>
            </a:lvl1pPr>
          </a:lstStyle>
          <a:p>
            <a:r>
              <a:rPr lang="en-US"/>
              <a:t>Introduction to Telemetry </a:t>
            </a:r>
            <a:endParaRPr lang="de-CH"/>
          </a:p>
        </p:txBody>
      </p:sp>
      <p:sp>
        <p:nvSpPr>
          <p:cNvPr id="8" name="Inhaltsplatzhalter 7"/>
          <p:cNvSpPr>
            <a:spLocks noGrp="1"/>
          </p:cNvSpPr>
          <p:nvPr>
            <p:ph sz="quarter" idx="17"/>
          </p:nvPr>
        </p:nvSpPr>
        <p:spPr>
          <a:xfrm>
            <a:off x="12001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3" name="Inhaltsplatzhalter 7"/>
          <p:cNvSpPr>
            <a:spLocks noGrp="1"/>
          </p:cNvSpPr>
          <p:nvPr>
            <p:ph sz="quarter" idx="18"/>
          </p:nvPr>
        </p:nvSpPr>
        <p:spPr>
          <a:xfrm>
            <a:off x="61912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7079784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355244920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Introduction to Telemetry </a:t>
            </a:r>
          </a:p>
        </p:txBody>
      </p:sp>
    </p:spTree>
    <p:extLst>
      <p:ext uri="{BB962C8B-B14F-4D97-AF65-F5344CB8AC3E}">
        <p14:creationId xmlns:p14="http://schemas.microsoft.com/office/powerpoint/2010/main" val="297816084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9"/>
            <a:ext cx="11653835" cy="896519"/>
          </a:xfrm>
        </p:spPr>
        <p:txBody>
          <a:bodyPr/>
          <a:lstStyle>
            <a:lvl1pPr>
              <a:defRPr sz="4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49"/>
            <a:ext cx="10757097" cy="1831701"/>
          </a:xfrm>
        </p:spPr>
        <p:txBody>
          <a:bodyPr/>
          <a:lstStyle>
            <a:lvl1pPr>
              <a:defRPr sz="2100">
                <a:gradFill>
                  <a:gsLst>
                    <a:gs pos="1250">
                      <a:schemeClr val="tx1"/>
                    </a:gs>
                    <a:gs pos="100000">
                      <a:schemeClr val="tx1"/>
                    </a:gs>
                  </a:gsLst>
                  <a:lin ang="5400000" scaled="0"/>
                </a:gradFill>
                <a:latin typeface="+mn-lt"/>
              </a:defRPr>
            </a:lvl1pPr>
            <a:lvl2pPr>
              <a:defRPr sz="2000"/>
            </a:lvl2pPr>
            <a:lvl3pPr>
              <a:defRPr sz="16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027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Security classification | C2 internal</a:t>
            </a:r>
          </a:p>
        </p:txBody>
      </p:sp>
    </p:spTree>
    <p:extLst>
      <p:ext uri="{BB962C8B-B14F-4D97-AF65-F5344CB8AC3E}">
        <p14:creationId xmlns:p14="http://schemas.microsoft.com/office/powerpoint/2010/main" val="3549498998"/>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863318882"/>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282436132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3414357196"/>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2584706788"/>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596179446"/>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2852377987"/>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2924831103"/>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26646112"/>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1654684505"/>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ormale Inhaltssei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p:txBody>
          <a:bodyPr/>
          <a:lstStyle>
            <a:lvl1pPr fontAlgn="auto">
              <a:spcBef>
                <a:spcPts val="0"/>
              </a:spcBef>
              <a:spcAft>
                <a:spcPts val="0"/>
              </a:spcAft>
              <a:defRPr>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vl1pPr>
          </a:lstStyle>
          <a:p>
            <a:fld id="{C10D1357-C544-4E8D-8602-6414198CD50C}"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cs typeface="+mn-cs"/>
              </a:defRPr>
            </a:lvl1pPr>
          </a:lstStyle>
          <a:p>
            <a:pPr>
              <a:defRPr/>
            </a:pPr>
            <a:r>
              <a:rPr lang="de-CH"/>
              <a:t>Swisscom IT Services - „Wo stehen wir heute, wo wollen wir hin?“ </a:t>
            </a:r>
            <a:endParaRPr lang="en-GB"/>
          </a:p>
        </p:txBody>
      </p:sp>
    </p:spTree>
    <p:extLst>
      <p:ext uri="{BB962C8B-B14F-4D97-AF65-F5344CB8AC3E}">
        <p14:creationId xmlns:p14="http://schemas.microsoft.com/office/powerpoint/2010/main" val="8661035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16284337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28020593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7" y="0"/>
            <a:ext cx="4640315"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1619788641"/>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120458560"/>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960816108"/>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41911009"/>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78143327"/>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224416574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Friday, March 22,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994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pPr>
                <a:defRPr/>
              </a:pPr>
              <a:t>‹#›</a:t>
            </a:fld>
            <a:endParaRPr lang="de-DE" altLang="de-DE"/>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64027606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06" y="285"/>
            <a:ext cx="12190993" cy="6857435"/>
          </a:xfrm>
          <a:prstGeom prst="rect">
            <a:avLst/>
          </a:prstGeom>
        </p:spPr>
      </p:pic>
      <p:sp>
        <p:nvSpPr>
          <p:cNvPr id="2" name="Titel 1"/>
          <p:cNvSpPr>
            <a:spLocks noGrp="1"/>
          </p:cNvSpPr>
          <p:nvPr>
            <p:ph type="ctrTitle"/>
          </p:nvPr>
        </p:nvSpPr>
        <p:spPr bwMode="gray">
          <a:xfrm>
            <a:off x="1200155" y="1773247"/>
            <a:ext cx="8736276" cy="1584327"/>
          </a:xfrm>
          <a:prstGeom prst="rect">
            <a:avLst/>
          </a:prstGeom>
        </p:spPr>
        <p:txBody>
          <a:bodyPr bIns="126000" anchor="b"/>
          <a:lstStyle>
            <a:lvl1pPr marL="0" indent="0">
              <a:lnSpc>
                <a:spcPct val="90000"/>
              </a:lnSpc>
              <a:defRPr/>
            </a:lvl1pPr>
          </a:lstStyle>
          <a:p>
            <a:r>
              <a:rPr lang="en-US"/>
              <a:t>Click to edit Master title style</a:t>
            </a:r>
            <a:endParaRPr lang="en-GB"/>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3" name="Untertitel 2"/>
          <p:cNvSpPr>
            <a:spLocks noGrp="1"/>
          </p:cNvSpPr>
          <p:nvPr>
            <p:ph type="subTitle" idx="1"/>
          </p:nvPr>
        </p:nvSpPr>
        <p:spPr bwMode="gray">
          <a:xfrm>
            <a:off x="1200151" y="3573467"/>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en-US"/>
              <a:t>Click to edit Master subtitle style</a:t>
            </a:r>
            <a:endParaRPr lang="de-DE"/>
          </a:p>
        </p:txBody>
      </p:sp>
    </p:spTree>
    <p:extLst>
      <p:ext uri="{BB962C8B-B14F-4D97-AF65-F5344CB8AC3E}">
        <p14:creationId xmlns:p14="http://schemas.microsoft.com/office/powerpoint/2010/main" val="2353903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tIns="0" rIns="0" bIns="108000"/>
          <a:lstStyle>
            <a:lvl1pPr marL="490538" indent="-490538">
              <a:defRPr>
                <a:latin typeface="+mj-lt"/>
              </a:defRPr>
            </a:lvl1pPr>
          </a:lstStyle>
          <a:p>
            <a:r>
              <a:rPr lang="en-US"/>
              <a:t>Click to edit Master title style</a:t>
            </a:r>
            <a:endParaRPr lang="en-GB"/>
          </a:p>
        </p:txBody>
      </p:sp>
      <p:sp>
        <p:nvSpPr>
          <p:cNvPr id="3" name="Inhaltsplatzhalter 2"/>
          <p:cNvSpPr>
            <a:spLocks noGrp="1"/>
          </p:cNvSpPr>
          <p:nvPr>
            <p:ph idx="1"/>
          </p:nvPr>
        </p:nvSpPr>
        <p:spPr bwMode="gray">
          <a:xfrm>
            <a:off x="1200153" y="1772770"/>
            <a:ext cx="9791700" cy="4248619"/>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en-GB">
                <a:solidFill>
                  <a:srgbClr val="001155"/>
                </a:solidFill>
              </a:rPr>
              <a:pPr/>
              <a:t>‹#›</a:t>
            </a:fld>
            <a:endParaRPr lang="en-GB">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a:t>
            </a:r>
            <a:r>
              <a:rPr lang="en-GB" err="1">
                <a:solidFill>
                  <a:srgbClr val="001155"/>
                </a:solidFill>
              </a:rPr>
              <a:t>Filename_Version</a:t>
            </a:r>
            <a:endParaRPr lang="en-GB">
              <a:solidFill>
                <a:srgbClr val="001155"/>
              </a:solidFill>
            </a:endParaRPr>
          </a:p>
        </p:txBody>
      </p:sp>
    </p:spTree>
    <p:extLst>
      <p:ext uri="{BB962C8B-B14F-4D97-AF65-F5344CB8AC3E}">
        <p14:creationId xmlns:p14="http://schemas.microsoft.com/office/powerpoint/2010/main" val="2443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Inhaltsplatzhalter 3"/>
          <p:cNvSpPr>
            <a:spLocks noGrp="1"/>
          </p:cNvSpPr>
          <p:nvPr>
            <p:ph sz="half" idx="2"/>
          </p:nvPr>
        </p:nvSpPr>
        <p:spPr bwMode="gray">
          <a:xfrm>
            <a:off x="6192014" y="1773245"/>
            <a:ext cx="4799837"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en-GB">
                <a:solidFill>
                  <a:srgbClr val="001155"/>
                </a:solidFill>
              </a:rPr>
              <a:pPr/>
              <a:t>‹#›</a:t>
            </a:fld>
            <a:endParaRPr lang="en-GB">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3688323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45"/>
            <a:ext cx="4800600" cy="4248151"/>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178820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39"/>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39"/>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5"/>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5"/>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40900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8" name="Inhaltsplatzhalter 7"/>
          <p:cNvSpPr>
            <a:spLocks noGrp="1"/>
          </p:cNvSpPr>
          <p:nvPr>
            <p:ph sz="quarter" idx="17"/>
          </p:nvPr>
        </p:nvSpPr>
        <p:spPr>
          <a:xfrm>
            <a:off x="12001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Inhaltsplatzhalter 7"/>
          <p:cNvSpPr>
            <a:spLocks noGrp="1"/>
          </p:cNvSpPr>
          <p:nvPr>
            <p:ph sz="quarter" idx="18"/>
          </p:nvPr>
        </p:nvSpPr>
        <p:spPr>
          <a:xfrm>
            <a:off x="61912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19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900360E6-E0D1-4DE3-B7EF-572E88BF987B}" type="datetime1">
              <a:rPr lang="de-CH"/>
              <a:pPr>
                <a:defRPr/>
              </a:pPr>
              <a:t>22.03.2024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21462897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045794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en-GB">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1819076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6" name="Line 13"/>
          <p:cNvSpPr>
            <a:spLocks noChangeShapeType="1"/>
          </p:cNvSpPr>
          <p:nvPr userDrawn="1"/>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1320603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3362037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2848419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3314082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7"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en-US"/>
              <a:t>Click to edit Master text styles</a:t>
            </a:r>
          </a:p>
        </p:txBody>
      </p:sp>
      <p:sp>
        <p:nvSpPr>
          <p:cNvPr id="15" name="Textplatzhalter 14"/>
          <p:cNvSpPr>
            <a:spLocks noGrp="1"/>
          </p:cNvSpPr>
          <p:nvPr>
            <p:ph type="body" sz="quarter" idx="15"/>
          </p:nvPr>
        </p:nvSpPr>
        <p:spPr bwMode="gray">
          <a:xfrm>
            <a:off x="1198034" y="3860810"/>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en-US"/>
              <a:t>Click to edit Master text styles</a:t>
            </a:r>
          </a:p>
        </p:txBody>
      </p:sp>
      <p:sp>
        <p:nvSpPr>
          <p:cNvPr id="19" name="Bildplatzhalter 18"/>
          <p:cNvSpPr>
            <a:spLocks noGrp="1"/>
          </p:cNvSpPr>
          <p:nvPr>
            <p:ph type="pic" sz="quarter" idx="17" hasCustomPrompt="1"/>
          </p:nvPr>
        </p:nvSpPr>
        <p:spPr bwMode="gray">
          <a:xfrm>
            <a:off x="1209617" y="1407959"/>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34974282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9"/>
            <a:ext cx="10465453" cy="1152159"/>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p>
            <a:fld id="{F4152B43-0D93-45A1-BE43-5405A99BCA7F}" type="slidenum">
              <a:rPr lang="en-GB" smtClean="0">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p>
            <a:r>
              <a:rPr lang="en-GB">
                <a:solidFill>
                  <a:srgbClr val="001155"/>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3205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3"/>
            <a:ext cx="10464800" cy="1152525"/>
          </a:xfrm>
          <a:prstGeom prst="rect">
            <a:avLst/>
          </a:prstGeom>
        </p:spPr>
        <p:txBody>
          <a:bodyPr/>
          <a:lstStyle>
            <a:lvl1pPr>
              <a:defRPr>
                <a:solidFill>
                  <a:schemeClr val="bg1"/>
                </a:solidFill>
              </a:defRPr>
            </a:lvl1p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en-GB" smtClean="0">
                <a:solidFill>
                  <a:prstClr val="white"/>
                </a:solidFill>
              </a:rPr>
              <a:pPr/>
              <a:t>‹#›</a:t>
            </a:fld>
            <a:endParaRPr lang="en-GB">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4026896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solidFill>
                  <a:srgbClr val="001155"/>
                </a:solidFill>
              </a:rPr>
              <a:pPr>
                <a:defRPr/>
              </a:pPr>
              <a:t>‹#›</a:t>
            </a:fld>
            <a:endParaRPr lang="de-DE" altLang="de-DE">
              <a:solidFill>
                <a:srgbClr val="001155"/>
              </a:solidFill>
            </a:endParaRPr>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381518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2"/>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72CDD404-C64A-4714-B349-0177F9317ABB}" type="datetime1">
              <a:rPr lang="de-CH"/>
              <a:pPr>
                <a:defRPr/>
              </a:pPr>
              <a:t>22.03.2024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F158ED98-28E3-4B75-BBE0-1823A54BB00E}"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2676043910"/>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91240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4768989B-B83C-4FC0-8436-4339C8264BB7}" type="datetime1">
              <a:rPr lang="de-CH" smtClean="0"/>
              <a:pPr>
                <a:buClr>
                  <a:srgbClr val="11AAFF"/>
                </a:buClr>
              </a:pPr>
              <a:t>22.03.2024</a:t>
            </a:fld>
            <a:endParaRPr lang="en-GB"/>
          </a:p>
        </p:txBody>
      </p:sp>
      <p:sp>
        <p:nvSpPr>
          <p:cNvPr id="5"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D0CB33D5-05CC-4937-B9F5-3343F9D4E6DF}"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138178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16567EE0-E1CB-43D0-9CC0-7EA6161DD1A3}" type="datetime1">
              <a:rPr lang="de-CH" smtClean="0"/>
              <a:pPr>
                <a:buClr>
                  <a:srgbClr val="11AAFF"/>
                </a:buClr>
              </a:pPr>
              <a:t>22.03.2024</a:t>
            </a:fld>
            <a:endParaRPr lang="en-GB"/>
          </a:p>
        </p:txBody>
      </p:sp>
      <p:sp>
        <p:nvSpPr>
          <p:cNvPr id="5"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3A0DA8EC-3B94-4BEF-8866-8D298156BB53}"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3654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F756986E-35CA-4A6B-9087-451DB6177564}" type="datetime1">
              <a:rPr lang="de-CH" smtClean="0"/>
              <a:pPr>
                <a:buClr>
                  <a:srgbClr val="11AAFF"/>
                </a:buClr>
              </a:pPr>
              <a:t>22.03.2024</a:t>
            </a:fld>
            <a:endParaRPr lang="en-GB"/>
          </a:p>
        </p:txBody>
      </p:sp>
      <p:sp>
        <p:nvSpPr>
          <p:cNvPr id="4"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6CBBF518-836D-4A07-8BA7-61EE55A113C9}" type="slidenum">
              <a:rPr lang="en-GB"/>
              <a:pPr>
                <a:buClr>
                  <a:srgbClr val="11AAFF"/>
                </a:buClr>
              </a:pPr>
              <a:t>‹#›</a:t>
            </a:fld>
            <a:endParaRPr lang="en-GB"/>
          </a:p>
        </p:txBody>
      </p:sp>
      <p:sp>
        <p:nvSpPr>
          <p:cNvPr id="5"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63205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3B2F4CBC-53F0-4CC8-A98F-80D9B1813E24}" type="datetime1">
              <a:rPr lang="de-CH" smtClean="0"/>
              <a:pPr>
                <a:buClr>
                  <a:srgbClr val="11AAFF"/>
                </a:buClr>
              </a:pPr>
              <a:t>22.03.2024</a:t>
            </a:fld>
            <a:endParaRPr lang="en-GB"/>
          </a:p>
        </p:txBody>
      </p:sp>
      <p:sp>
        <p:nvSpPr>
          <p:cNvPr id="3"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1ABABF94-A49A-4E70-886F-868B881E347E}" type="slidenum">
              <a:rPr lang="en-GB"/>
              <a:pPr>
                <a:buClr>
                  <a:srgbClr val="11AAFF"/>
                </a:buClr>
              </a:pPr>
              <a:t>‹#›</a:t>
            </a:fld>
            <a:endParaRPr lang="en-GB"/>
          </a:p>
        </p:txBody>
      </p:sp>
      <p:sp>
        <p:nvSpPr>
          <p:cNvPr id="4"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26697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sp>
        <p:nvSpPr>
          <p:cNvPr id="8" name="Freeform 6"/>
          <p:cNvSpPr>
            <a:spLocks/>
          </p:cNvSpPr>
          <p:nvPr/>
        </p:nvSpPr>
        <p:spPr bwMode="auto">
          <a:xfrm flipH="1">
            <a:off x="-1" y="5243270"/>
            <a:ext cx="11004551" cy="1336918"/>
          </a:xfrm>
          <a:custGeom>
            <a:avLst/>
            <a:gdLst>
              <a:gd name="T0" fmla="*/ 9 w 744"/>
              <a:gd name="T1" fmla="*/ 73 h 134"/>
              <a:gd name="T2" fmla="*/ 20 w 744"/>
              <a:gd name="T3" fmla="*/ 67 h 134"/>
              <a:gd name="T4" fmla="*/ 28 w 744"/>
              <a:gd name="T5" fmla="*/ 74 h 134"/>
              <a:gd name="T6" fmla="*/ 35 w 744"/>
              <a:gd name="T7" fmla="*/ 83 h 134"/>
              <a:gd name="T8" fmla="*/ 53 w 744"/>
              <a:gd name="T9" fmla="*/ 69 h 134"/>
              <a:gd name="T10" fmla="*/ 71 w 744"/>
              <a:gd name="T11" fmla="*/ 21 h 134"/>
              <a:gd name="T12" fmla="*/ 98 w 744"/>
              <a:gd name="T13" fmla="*/ 134 h 134"/>
              <a:gd name="T14" fmla="*/ 106 w 744"/>
              <a:gd name="T15" fmla="*/ 113 h 134"/>
              <a:gd name="T16" fmla="*/ 98 w 744"/>
              <a:gd name="T17" fmla="*/ 105 h 134"/>
              <a:gd name="T18" fmla="*/ 105 w 744"/>
              <a:gd name="T19" fmla="*/ 87 h 134"/>
              <a:gd name="T20" fmla="*/ 98 w 744"/>
              <a:gd name="T21" fmla="*/ 79 h 134"/>
              <a:gd name="T22" fmla="*/ 105 w 744"/>
              <a:gd name="T23" fmla="*/ 59 h 134"/>
              <a:gd name="T24" fmla="*/ 98 w 744"/>
              <a:gd name="T25" fmla="*/ 51 h 134"/>
              <a:gd name="T26" fmla="*/ 105 w 744"/>
              <a:gd name="T27" fmla="*/ 25 h 134"/>
              <a:gd name="T28" fmla="*/ 116 w 744"/>
              <a:gd name="T29" fmla="*/ 73 h 134"/>
              <a:gd name="T30" fmla="*/ 146 w 744"/>
              <a:gd name="T31" fmla="*/ 39 h 134"/>
              <a:gd name="T32" fmla="*/ 192 w 744"/>
              <a:gd name="T33" fmla="*/ 89 h 134"/>
              <a:gd name="T34" fmla="*/ 206 w 744"/>
              <a:gd name="T35" fmla="*/ 64 h 134"/>
              <a:gd name="T36" fmla="*/ 229 w 744"/>
              <a:gd name="T37" fmla="*/ 89 h 134"/>
              <a:gd name="T38" fmla="*/ 236 w 744"/>
              <a:gd name="T39" fmla="*/ 56 h 134"/>
              <a:gd name="T40" fmla="*/ 285 w 744"/>
              <a:gd name="T41" fmla="*/ 88 h 134"/>
              <a:gd name="T42" fmla="*/ 291 w 744"/>
              <a:gd name="T43" fmla="*/ 41 h 134"/>
              <a:gd name="T44" fmla="*/ 326 w 744"/>
              <a:gd name="T45" fmla="*/ 79 h 134"/>
              <a:gd name="T46" fmla="*/ 344 w 744"/>
              <a:gd name="T47" fmla="*/ 49 h 134"/>
              <a:gd name="T48" fmla="*/ 354 w 744"/>
              <a:gd name="T49" fmla="*/ 22 h 134"/>
              <a:gd name="T50" fmla="*/ 374 w 744"/>
              <a:gd name="T51" fmla="*/ 48 h 134"/>
              <a:gd name="T52" fmla="*/ 383 w 744"/>
              <a:gd name="T53" fmla="*/ 81 h 134"/>
              <a:gd name="T54" fmla="*/ 415 w 744"/>
              <a:gd name="T55" fmla="*/ 40 h 134"/>
              <a:gd name="T56" fmla="*/ 470 w 744"/>
              <a:gd name="T57" fmla="*/ 101 h 134"/>
              <a:gd name="T58" fmla="*/ 521 w 744"/>
              <a:gd name="T59" fmla="*/ 79 h 134"/>
              <a:gd name="T60" fmla="*/ 554 w 744"/>
              <a:gd name="T61" fmla="*/ 6 h 134"/>
              <a:gd name="T62" fmla="*/ 561 w 744"/>
              <a:gd name="T63" fmla="*/ 0 h 134"/>
              <a:gd name="T64" fmla="*/ 571 w 744"/>
              <a:gd name="T65" fmla="*/ 6 h 134"/>
              <a:gd name="T66" fmla="*/ 595 w 744"/>
              <a:gd name="T67" fmla="*/ 6 h 134"/>
              <a:gd name="T68" fmla="*/ 606 w 744"/>
              <a:gd name="T69" fmla="*/ 0 h 134"/>
              <a:gd name="T70" fmla="*/ 612 w 744"/>
              <a:gd name="T71" fmla="*/ 6 h 134"/>
              <a:gd name="T72" fmla="*/ 649 w 744"/>
              <a:gd name="T73" fmla="*/ 92 h 134"/>
              <a:gd name="T74" fmla="*/ 705 w 744"/>
              <a:gd name="T75" fmla="*/ 77 h 134"/>
              <a:gd name="T76" fmla="*/ 731 w 744"/>
              <a:gd name="T77" fmla="*/ 92 h 134"/>
              <a:gd name="T78" fmla="*/ 737 w 744"/>
              <a:gd name="T79" fmla="*/ 31 h 134"/>
              <a:gd name="T80" fmla="*/ 744 w 744"/>
              <a:gd name="T81" fmla="*/ 16 h 134"/>
              <a:gd name="T82" fmla="*/ 0 w 744"/>
              <a:gd name="T83" fmla="*/ 134 h 134"/>
              <a:gd name="T84" fmla="*/ 9 w 744"/>
              <a:gd name="T85"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4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1155"/>
              </a:solidFill>
            </a:endParaRPr>
          </a:p>
        </p:txBody>
      </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0"/>
          <p:cNvGrpSpPr>
            <a:grpSpLocks noChangeAspect="1"/>
          </p:cNvGrpSpPr>
          <p:nvPr/>
        </p:nvGrpSpPr>
        <p:grpSpPr bwMode="auto">
          <a:xfrm>
            <a:off x="-9950" y="4677841"/>
            <a:ext cx="11014499" cy="1901375"/>
            <a:chOff x="-18109" y="-2668"/>
            <a:chExt cx="41974" cy="9661"/>
          </a:xfrm>
          <a:solidFill>
            <a:schemeClr val="tx1">
              <a:alpha val="29000"/>
            </a:schemeClr>
          </a:solidFill>
        </p:grpSpPr>
        <p:sp>
          <p:nvSpPr>
            <p:cNvPr id="17" name="Freeform 11"/>
            <p:cNvSpPr>
              <a:spLocks/>
            </p:cNvSpPr>
            <p:nvPr userDrawn="1"/>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8" name="Rectangle 12"/>
            <p:cNvSpPr>
              <a:spLocks noChangeArrowheads="1"/>
            </p:cNvSpPr>
            <p:nvPr userDrawn="1"/>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9" name="Rectangle 13"/>
            <p:cNvSpPr>
              <a:spLocks noChangeArrowheads="1"/>
            </p:cNvSpPr>
            <p:nvPr userDrawn="1"/>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20" name="Freeform 14"/>
            <p:cNvSpPr>
              <a:spLocks noEditPoints="1"/>
            </p:cNvSpPr>
            <p:nvPr userDrawn="1"/>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grpSp>
    </p:spTree>
    <p:extLst>
      <p:ext uri="{BB962C8B-B14F-4D97-AF65-F5344CB8AC3E}">
        <p14:creationId xmlns:p14="http://schemas.microsoft.com/office/powerpoint/2010/main" val="17017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17"/>
          <p:cNvSpPr>
            <a:spLocks/>
          </p:cNvSpPr>
          <p:nvPr/>
        </p:nvSpPr>
        <p:spPr bwMode="auto">
          <a:xfrm>
            <a:off x="0" y="5002829"/>
            <a:ext cx="11059584" cy="1576387"/>
          </a:xfrm>
          <a:custGeom>
            <a:avLst/>
            <a:gdLst>
              <a:gd name="T0" fmla="*/ 1314 w 2880"/>
              <a:gd name="T1" fmla="*/ 512 h 545"/>
              <a:gd name="T2" fmla="*/ 1202 w 2880"/>
              <a:gd name="T3" fmla="*/ 512 h 545"/>
              <a:gd name="T4" fmla="*/ 1084 w 2880"/>
              <a:gd name="T5" fmla="*/ 512 h 545"/>
              <a:gd name="T6" fmla="*/ 972 w 2880"/>
              <a:gd name="T7" fmla="*/ 512 h 545"/>
              <a:gd name="T8" fmla="*/ 0 w 2880"/>
              <a:gd name="T9" fmla="*/ 173 h 545"/>
              <a:gd name="T10" fmla="*/ 159 w 2880"/>
              <a:gd name="T11" fmla="*/ 259 h 545"/>
              <a:gd name="T12" fmla="*/ 276 w 2880"/>
              <a:gd name="T13" fmla="*/ 346 h 545"/>
              <a:gd name="T14" fmla="*/ 399 w 2880"/>
              <a:gd name="T15" fmla="*/ 354 h 545"/>
              <a:gd name="T16" fmla="*/ 435 w 2880"/>
              <a:gd name="T17" fmla="*/ 258 h 545"/>
              <a:gd name="T18" fmla="*/ 457 w 2880"/>
              <a:gd name="T19" fmla="*/ 209 h 545"/>
              <a:gd name="T20" fmla="*/ 532 w 2880"/>
              <a:gd name="T21" fmla="*/ 204 h 545"/>
              <a:gd name="T22" fmla="*/ 583 w 2880"/>
              <a:gd name="T23" fmla="*/ 375 h 545"/>
              <a:gd name="T24" fmla="*/ 620 w 2880"/>
              <a:gd name="T25" fmla="*/ 298 h 545"/>
              <a:gd name="T26" fmla="*/ 656 w 2880"/>
              <a:gd name="T27" fmla="*/ 258 h 545"/>
              <a:gd name="T28" fmla="*/ 718 w 2880"/>
              <a:gd name="T29" fmla="*/ 272 h 545"/>
              <a:gd name="T30" fmla="*/ 718 w 2880"/>
              <a:gd name="T31" fmla="*/ 310 h 545"/>
              <a:gd name="T32" fmla="*/ 751 w 2880"/>
              <a:gd name="T33" fmla="*/ 388 h 545"/>
              <a:gd name="T34" fmla="*/ 917 w 2880"/>
              <a:gd name="T35" fmla="*/ 375 h 545"/>
              <a:gd name="T36" fmla="*/ 964 w 2880"/>
              <a:gd name="T37" fmla="*/ 395 h 545"/>
              <a:gd name="T38" fmla="*/ 1021 w 2880"/>
              <a:gd name="T39" fmla="*/ 419 h 545"/>
              <a:gd name="T40" fmla="*/ 1084 w 2880"/>
              <a:gd name="T41" fmla="*/ 412 h 545"/>
              <a:gd name="T42" fmla="*/ 1175 w 2880"/>
              <a:gd name="T43" fmla="*/ 415 h 545"/>
              <a:gd name="T44" fmla="*/ 1210 w 2880"/>
              <a:gd name="T45" fmla="*/ 497 h 545"/>
              <a:gd name="T46" fmla="*/ 1225 w 2880"/>
              <a:gd name="T47" fmla="*/ 443 h 545"/>
              <a:gd name="T48" fmla="*/ 1280 w 2880"/>
              <a:gd name="T49" fmla="*/ 406 h 545"/>
              <a:gd name="T50" fmla="*/ 1349 w 2880"/>
              <a:gd name="T51" fmla="*/ 406 h 545"/>
              <a:gd name="T52" fmla="*/ 1369 w 2880"/>
              <a:gd name="T53" fmla="*/ 396 h 545"/>
              <a:gd name="T54" fmla="*/ 1415 w 2880"/>
              <a:gd name="T55" fmla="*/ 355 h 545"/>
              <a:gd name="T56" fmla="*/ 1548 w 2880"/>
              <a:gd name="T57" fmla="*/ 307 h 545"/>
              <a:gd name="T58" fmla="*/ 1550 w 2880"/>
              <a:gd name="T59" fmla="*/ 271 h 545"/>
              <a:gd name="T60" fmla="*/ 1559 w 2880"/>
              <a:gd name="T61" fmla="*/ 272 h 545"/>
              <a:gd name="T62" fmla="*/ 1562 w 2880"/>
              <a:gd name="T63" fmla="*/ 306 h 545"/>
              <a:gd name="T64" fmla="*/ 1616 w 2880"/>
              <a:gd name="T65" fmla="*/ 375 h 545"/>
              <a:gd name="T66" fmla="*/ 1696 w 2880"/>
              <a:gd name="T67" fmla="*/ 321 h 545"/>
              <a:gd name="T68" fmla="*/ 1704 w 2880"/>
              <a:gd name="T69" fmla="*/ 166 h 545"/>
              <a:gd name="T70" fmla="*/ 1725 w 2880"/>
              <a:gd name="T71" fmla="*/ 104 h 545"/>
              <a:gd name="T72" fmla="*/ 1778 w 2880"/>
              <a:gd name="T73" fmla="*/ 83 h 545"/>
              <a:gd name="T74" fmla="*/ 1786 w 2880"/>
              <a:gd name="T75" fmla="*/ 164 h 545"/>
              <a:gd name="T76" fmla="*/ 1802 w 2880"/>
              <a:gd name="T77" fmla="*/ 257 h 545"/>
              <a:gd name="T78" fmla="*/ 1805 w 2880"/>
              <a:gd name="T79" fmla="*/ 104 h 545"/>
              <a:gd name="T80" fmla="*/ 1844 w 2880"/>
              <a:gd name="T81" fmla="*/ 58 h 545"/>
              <a:gd name="T82" fmla="*/ 1878 w 2880"/>
              <a:gd name="T83" fmla="*/ 104 h 545"/>
              <a:gd name="T84" fmla="*/ 1886 w 2880"/>
              <a:gd name="T85" fmla="*/ 258 h 545"/>
              <a:gd name="T86" fmla="*/ 2018 w 2880"/>
              <a:gd name="T87" fmla="*/ 241 h 545"/>
              <a:gd name="T88" fmla="*/ 2028 w 2880"/>
              <a:gd name="T89" fmla="*/ 192 h 545"/>
              <a:gd name="T90" fmla="*/ 2035 w 2880"/>
              <a:gd name="T91" fmla="*/ 150 h 545"/>
              <a:gd name="T92" fmla="*/ 2051 w 2880"/>
              <a:gd name="T93" fmla="*/ 192 h 545"/>
              <a:gd name="T94" fmla="*/ 2064 w 2880"/>
              <a:gd name="T95" fmla="*/ 241 h 545"/>
              <a:gd name="T96" fmla="*/ 2077 w 2880"/>
              <a:gd name="T97" fmla="*/ 258 h 545"/>
              <a:gd name="T98" fmla="*/ 2136 w 2880"/>
              <a:gd name="T99" fmla="*/ 333 h 545"/>
              <a:gd name="T100" fmla="*/ 2221 w 2880"/>
              <a:gd name="T101" fmla="*/ 363 h 545"/>
              <a:gd name="T102" fmla="*/ 2295 w 2880"/>
              <a:gd name="T103" fmla="*/ 391 h 545"/>
              <a:gd name="T104" fmla="*/ 2377 w 2880"/>
              <a:gd name="T105" fmla="*/ 363 h 545"/>
              <a:gd name="T106" fmla="*/ 2419 w 2880"/>
              <a:gd name="T107" fmla="*/ 423 h 545"/>
              <a:gd name="T108" fmla="*/ 2557 w 2880"/>
              <a:gd name="T109" fmla="*/ 311 h 545"/>
              <a:gd name="T110" fmla="*/ 2647 w 2880"/>
              <a:gd name="T111" fmla="*/ 326 h 545"/>
              <a:gd name="T112" fmla="*/ 2707 w 2880"/>
              <a:gd name="T113" fmla="*/ 386 h 545"/>
              <a:gd name="T114" fmla="*/ 2800 w 2880"/>
              <a:gd name="T115" fmla="*/ 481 h 545"/>
              <a:gd name="T116" fmla="*/ 2880 w 2880"/>
              <a:gd name="T117" fmla="*/ 4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2502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
          <p:cNvSpPr>
            <a:spLocks/>
          </p:cNvSpPr>
          <p:nvPr/>
        </p:nvSpPr>
        <p:spPr bwMode="auto">
          <a:xfrm>
            <a:off x="21167" y="5022218"/>
            <a:ext cx="11004549" cy="1550358"/>
          </a:xfrm>
          <a:custGeom>
            <a:avLst/>
            <a:gdLst>
              <a:gd name="T0" fmla="*/ 565 w 2915"/>
              <a:gd name="T1" fmla="*/ 281 h 545"/>
              <a:gd name="T2" fmla="*/ 697 w 2915"/>
              <a:gd name="T3" fmla="*/ 334 h 545"/>
              <a:gd name="T4" fmla="*/ 796 w 2915"/>
              <a:gd name="T5" fmla="*/ 287 h 545"/>
              <a:gd name="T6" fmla="*/ 824 w 2915"/>
              <a:gd name="T7" fmla="*/ 304 h 545"/>
              <a:gd name="T8" fmla="*/ 847 w 2915"/>
              <a:gd name="T9" fmla="*/ 206 h 545"/>
              <a:gd name="T10" fmla="*/ 924 w 2915"/>
              <a:gd name="T11" fmla="*/ 205 h 545"/>
              <a:gd name="T12" fmla="*/ 1017 w 2915"/>
              <a:gd name="T13" fmla="*/ 375 h 545"/>
              <a:gd name="T14" fmla="*/ 1017 w 2915"/>
              <a:gd name="T15" fmla="*/ 286 h 545"/>
              <a:gd name="T16" fmla="*/ 1058 w 2915"/>
              <a:gd name="T17" fmla="*/ 180 h 545"/>
              <a:gd name="T18" fmla="*/ 1096 w 2915"/>
              <a:gd name="T19" fmla="*/ 286 h 545"/>
              <a:gd name="T20" fmla="*/ 1096 w 2915"/>
              <a:gd name="T21" fmla="*/ 403 h 545"/>
              <a:gd name="T22" fmla="*/ 1167 w 2915"/>
              <a:gd name="T23" fmla="*/ 388 h 545"/>
              <a:gd name="T24" fmla="*/ 1295 w 2915"/>
              <a:gd name="T25" fmla="*/ 383 h 545"/>
              <a:gd name="T26" fmla="*/ 1342 w 2915"/>
              <a:gd name="T27" fmla="*/ 435 h 545"/>
              <a:gd name="T28" fmla="*/ 1414 w 2915"/>
              <a:gd name="T29" fmla="*/ 431 h 545"/>
              <a:gd name="T30" fmla="*/ 1482 w 2915"/>
              <a:gd name="T31" fmla="*/ 429 h 545"/>
              <a:gd name="T32" fmla="*/ 1566 w 2915"/>
              <a:gd name="T33" fmla="*/ 427 h 545"/>
              <a:gd name="T34" fmla="*/ 1624 w 2915"/>
              <a:gd name="T35" fmla="*/ 497 h 545"/>
              <a:gd name="T36" fmla="*/ 1629 w 2915"/>
              <a:gd name="T37" fmla="*/ 427 h 545"/>
              <a:gd name="T38" fmla="*/ 1677 w 2915"/>
              <a:gd name="T39" fmla="*/ 390 h 545"/>
              <a:gd name="T40" fmla="*/ 1727 w 2915"/>
              <a:gd name="T41" fmla="*/ 431 h 545"/>
              <a:gd name="T42" fmla="*/ 1768 w 2915"/>
              <a:gd name="T43" fmla="*/ 375 h 545"/>
              <a:gd name="T44" fmla="*/ 1823 w 2915"/>
              <a:gd name="T45" fmla="*/ 329 h 545"/>
              <a:gd name="T46" fmla="*/ 1918 w 2915"/>
              <a:gd name="T47" fmla="*/ 307 h 545"/>
              <a:gd name="T48" fmla="*/ 1928 w 2915"/>
              <a:gd name="T49" fmla="*/ 244 h 545"/>
              <a:gd name="T50" fmla="*/ 1947 w 2915"/>
              <a:gd name="T51" fmla="*/ 272 h 545"/>
              <a:gd name="T52" fmla="*/ 1940 w 2915"/>
              <a:gd name="T53" fmla="*/ 329 h 545"/>
              <a:gd name="T54" fmla="*/ 2054 w 2915"/>
              <a:gd name="T55" fmla="*/ 375 h 545"/>
              <a:gd name="T56" fmla="*/ 2074 w 2915"/>
              <a:gd name="T57" fmla="*/ 258 h 545"/>
              <a:gd name="T58" fmla="*/ 2091 w 2915"/>
              <a:gd name="T59" fmla="*/ 166 h 545"/>
              <a:gd name="T60" fmla="*/ 2103 w 2915"/>
              <a:gd name="T61" fmla="*/ 83 h 545"/>
              <a:gd name="T62" fmla="*/ 2156 w 2915"/>
              <a:gd name="T63" fmla="*/ 104 h 545"/>
              <a:gd name="T64" fmla="*/ 2171 w 2915"/>
              <a:gd name="T65" fmla="*/ 164 h 545"/>
              <a:gd name="T66" fmla="*/ 2180 w 2915"/>
              <a:gd name="T67" fmla="*/ 164 h 545"/>
              <a:gd name="T68" fmla="*/ 2197 w 2915"/>
              <a:gd name="T69" fmla="*/ 104 h 545"/>
              <a:gd name="T70" fmla="*/ 2250 w 2915"/>
              <a:gd name="T71" fmla="*/ 83 h 545"/>
              <a:gd name="T72" fmla="*/ 2256 w 2915"/>
              <a:gd name="T73" fmla="*/ 167 h 545"/>
              <a:gd name="T74" fmla="*/ 2406 w 2915"/>
              <a:gd name="T75" fmla="*/ 258 h 545"/>
              <a:gd name="T76" fmla="*/ 2396 w 2915"/>
              <a:gd name="T77" fmla="*/ 230 h 545"/>
              <a:gd name="T78" fmla="*/ 2413 w 2915"/>
              <a:gd name="T79" fmla="*/ 192 h 545"/>
              <a:gd name="T80" fmla="*/ 2424 w 2915"/>
              <a:gd name="T81" fmla="*/ 150 h 545"/>
              <a:gd name="T82" fmla="*/ 2429 w 2915"/>
              <a:gd name="T83" fmla="*/ 230 h 545"/>
              <a:gd name="T84" fmla="*/ 2429 w 2915"/>
              <a:gd name="T85" fmla="*/ 241 h 545"/>
              <a:gd name="T86" fmla="*/ 2482 w 2915"/>
              <a:gd name="T87" fmla="*/ 286 h 545"/>
              <a:gd name="T88" fmla="*/ 2556 w 2915"/>
              <a:gd name="T89" fmla="*/ 333 h 545"/>
              <a:gd name="T90" fmla="*/ 2599 w 2915"/>
              <a:gd name="T91" fmla="*/ 343 h 545"/>
              <a:gd name="T92" fmla="*/ 2770 w 2915"/>
              <a:gd name="T93" fmla="*/ 391 h 545"/>
              <a:gd name="T94" fmla="*/ 2819 w 2915"/>
              <a:gd name="T95" fmla="*/ 453 h 545"/>
              <a:gd name="T96" fmla="*/ 2915 w 2915"/>
              <a:gd name="T97" fmla="*/ 423 h 545"/>
              <a:gd name="T98" fmla="*/ 1692 w 2915"/>
              <a:gd name="T99" fmla="*/ 512 h 545"/>
              <a:gd name="T100" fmla="*/ 1580 w 2915"/>
              <a:gd name="T101" fmla="*/ 512 h 545"/>
              <a:gd name="T102" fmla="*/ 1462 w 2915"/>
              <a:gd name="T103" fmla="*/ 512 h 545"/>
              <a:gd name="T104" fmla="*/ 1350 w 2915"/>
              <a:gd name="T105" fmla="*/ 512 h 545"/>
              <a:gd name="T106" fmla="*/ 0 w 2915"/>
              <a:gd name="T107" fmla="*/ 29 h 545"/>
              <a:gd name="T108" fmla="*/ 122 w 2915"/>
              <a:gd name="T109" fmla="*/ 152 h 545"/>
              <a:gd name="T110" fmla="*/ 187 w 2915"/>
              <a:gd name="T111" fmla="*/ 171 h 545"/>
              <a:gd name="T112" fmla="*/ 309 w 2915"/>
              <a:gd name="T113" fmla="*/ 130 h 545"/>
              <a:gd name="T114" fmla="*/ 490 w 2915"/>
              <a:gd name="T115" fmla="*/ 25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41639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de-DE" altLang="de-DE" noProof="0"/>
              <a:t>Titelmasterformat durch Klicken bearbeiten</a:t>
            </a:r>
            <a:endParaRPr lang="en-GB" altLang="de-DE"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de-DE" altLang="de-DE" noProof="0"/>
              <a:t>Formatvorlage des Untertitelmasters durch Klicken bearbeiten</a:t>
            </a:r>
            <a:endParaRPr lang="en-GB" altLang="de-DE" noProof="0"/>
          </a:p>
        </p:txBody>
      </p:sp>
    </p:spTree>
    <p:extLst>
      <p:ext uri="{BB962C8B-B14F-4D97-AF65-F5344CB8AC3E}">
        <p14:creationId xmlns:p14="http://schemas.microsoft.com/office/powerpoint/2010/main" val="308252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8B03BE22-0403-424A-9D5A-EB0429EDEE27}" type="datetime1">
              <a:rPr lang="de-CH"/>
              <a:pPr>
                <a:defRPr/>
              </a:pPr>
              <a:t>22.03.2024</a:t>
            </a:fld>
            <a:endParaRPr lang="en-GB"/>
          </a:p>
        </p:txBody>
      </p:sp>
      <p:sp>
        <p:nvSpPr>
          <p:cNvPr id="4"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37278AF2-1EA1-497D-9BF6-DE9CF01DB9CA}" type="slidenum">
              <a:rPr lang="en-GB" altLang="de-DE"/>
              <a:pPr/>
              <a:t>‹#›</a:t>
            </a:fld>
            <a:endParaRPr lang="en-GB" altLang="de-DE"/>
          </a:p>
        </p:txBody>
      </p:sp>
      <p:sp>
        <p:nvSpPr>
          <p:cNvPr id="5"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35093883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331BB88-B64E-4F87-B7BA-C7F0D5AA36C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477822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BA31BF8-EAAD-4C00-9914-890E882E5A6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41894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E3CA2120-0E62-4712-8D6B-4335EA1C6FC3}"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09700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4E54559B-B187-43E3-8564-19F38DFDB047}"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311176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D7EAE5C9-B0E1-4ECD-BCC7-FAE5CACE1137}"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16828643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75D48744-5288-45AD-AE5F-C3DB092490A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6749002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985D8147-0AD4-429F-A157-199D6CFAC5AA}"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903176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DACBF4F-1939-43FF-A860-0BFC513337AF}"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365440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44ACF898-5135-498C-A034-5A8E2E980821}"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1609066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72E4D31-62A4-41C5-B846-56D70908F69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4897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1FA1DF22-6CC5-493D-80A5-9F39113199D3}" type="datetime1">
              <a:rPr lang="de-CH"/>
              <a:pPr>
                <a:defRPr/>
              </a:pPr>
              <a:t>22.03.2024</a:t>
            </a:fld>
            <a:endParaRPr lang="en-GB"/>
          </a:p>
        </p:txBody>
      </p:sp>
      <p:sp>
        <p:nvSpPr>
          <p:cNvPr id="3"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6C8A606E-DB8A-49FE-BEFB-15194447AE71}" type="slidenum">
              <a:rPr lang="en-GB" altLang="de-DE"/>
              <a:pPr/>
              <a:t>‹#›</a:t>
            </a:fld>
            <a:endParaRPr lang="en-GB" altLang="de-DE"/>
          </a:p>
        </p:txBody>
      </p:sp>
      <p:sp>
        <p:nvSpPr>
          <p:cNvPr id="4"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3410240351"/>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04" y="283"/>
            <a:ext cx="12190993" cy="6857434"/>
          </a:xfrm>
          <a:prstGeom prst="rect">
            <a:avLst/>
          </a:prstGeom>
        </p:spPr>
      </p:pic>
      <p:sp>
        <p:nvSpPr>
          <p:cNvPr id="2" name="Titel 1"/>
          <p:cNvSpPr>
            <a:spLocks noGrp="1"/>
          </p:cNvSpPr>
          <p:nvPr>
            <p:ph type="ctrTitle"/>
          </p:nvPr>
        </p:nvSpPr>
        <p:spPr bwMode="gray">
          <a:xfrm>
            <a:off x="1200151" y="1773238"/>
            <a:ext cx="8736276" cy="1584326"/>
          </a:xfrm>
          <a:prstGeom prst="rect">
            <a:avLst/>
          </a:prstGeom>
        </p:spPr>
        <p:txBody>
          <a:bodyPr bIns="126000" anchor="b"/>
          <a:lstStyle>
            <a:lvl1pPr marL="0" indent="0">
              <a:lnSpc>
                <a:spcPct val="90000"/>
              </a:lnSpc>
              <a:defRPr/>
            </a:lvl1pPr>
          </a:lstStyle>
          <a:p>
            <a:r>
              <a:rPr lang="de-DE"/>
              <a:t>Titelmasterformat durch Klicken bearbeiten</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3" name="Untertitel 2"/>
          <p:cNvSpPr>
            <a:spLocks noGrp="1"/>
          </p:cNvSpPr>
          <p:nvPr>
            <p:ph type="subTitle" idx="1"/>
          </p:nvPr>
        </p:nvSpPr>
        <p:spPr bwMode="gray">
          <a:xfrm>
            <a:off x="1200151" y="3573464"/>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de-DE"/>
              <a:t>Formatvorlage des Untertitelmasters durch Klicken bearbeiten</a:t>
            </a:r>
          </a:p>
        </p:txBody>
      </p:sp>
    </p:spTree>
    <p:extLst>
      <p:ext uri="{BB962C8B-B14F-4D97-AF65-F5344CB8AC3E}">
        <p14:creationId xmlns:p14="http://schemas.microsoft.com/office/powerpoint/2010/main" val="392321532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tIns="0" rIns="0" bIns="108000"/>
          <a:lstStyle>
            <a:lvl1pPr marL="490538" indent="-490538">
              <a:defRPr>
                <a:latin typeface="+mj-lt"/>
              </a:defRPr>
            </a:lvl1pPr>
          </a:lstStyle>
          <a:p>
            <a:r>
              <a:rPr lang="de-DE"/>
              <a:t>Titelmasterformat durch Klicken bearbeiten</a:t>
            </a:r>
          </a:p>
        </p:txBody>
      </p:sp>
      <p:sp>
        <p:nvSpPr>
          <p:cNvPr id="3" name="Inhaltsplatzhalter 2"/>
          <p:cNvSpPr>
            <a:spLocks noGrp="1"/>
          </p:cNvSpPr>
          <p:nvPr>
            <p:ph idx="1"/>
          </p:nvPr>
        </p:nvSpPr>
        <p:spPr bwMode="gray">
          <a:xfrm>
            <a:off x="1200150" y="1772770"/>
            <a:ext cx="9791700" cy="4248618"/>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02.05.2016</a:t>
            </a: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de-DE" smtClean="0">
                <a:solidFill>
                  <a:srgbClr val="001155"/>
                </a:solidFill>
              </a:rPr>
              <a:pPr/>
              <a:t>‹#›</a:t>
            </a:fld>
            <a:endParaRPr lang="de-DE">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218044181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bwMode="gray">
          <a:xfrm>
            <a:off x="6192014" y="1773238"/>
            <a:ext cx="4799837"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74452447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424815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20336469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4"/>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4"/>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67790662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Inhaltsplatzhalter 7"/>
          <p:cNvSpPr>
            <a:spLocks noGrp="1"/>
          </p:cNvSpPr>
          <p:nvPr>
            <p:ph sz="quarter" idx="17"/>
          </p:nvPr>
        </p:nvSpPr>
        <p:spPr>
          <a:xfrm>
            <a:off x="12001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Inhaltsplatzhalter 7"/>
          <p:cNvSpPr>
            <a:spLocks noGrp="1"/>
          </p:cNvSpPr>
          <p:nvPr>
            <p:ph sz="quarter" idx="18"/>
          </p:nvPr>
        </p:nvSpPr>
        <p:spPr>
          <a:xfrm>
            <a:off x="61912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6" name="Inhaltsplatzhalter 7"/>
          <p:cNvSpPr>
            <a:spLocks noGrp="1"/>
          </p:cNvSpPr>
          <p:nvPr>
            <p:ph sz="quarter" idx="19"/>
          </p:nvPr>
        </p:nvSpPr>
        <p:spPr>
          <a:xfrm>
            <a:off x="12001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7"/>
          <p:cNvSpPr>
            <a:spLocks noGrp="1"/>
          </p:cNvSpPr>
          <p:nvPr>
            <p:ph sz="quarter" idx="20"/>
          </p:nvPr>
        </p:nvSpPr>
        <p:spPr>
          <a:xfrm>
            <a:off x="61912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7963255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140073764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112118184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6"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362586458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18290303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sp>
        <p:nvSpPr>
          <p:cNvPr id="5" name="Freeform 6"/>
          <p:cNvSpPr>
            <a:spLocks/>
          </p:cNvSpPr>
          <p:nvPr userDrawn="1"/>
        </p:nvSpPr>
        <p:spPr bwMode="auto">
          <a:xfrm flipH="1">
            <a:off x="2" y="5243514"/>
            <a:ext cx="11004551" cy="1336675"/>
          </a:xfrm>
          <a:custGeom>
            <a:avLst/>
            <a:gdLst>
              <a:gd name="T0" fmla="*/ 2147483647 w 744"/>
              <a:gd name="T1" fmla="*/ 2147483647 h 134"/>
              <a:gd name="T2" fmla="*/ 2147483647 w 744"/>
              <a:gd name="T3" fmla="*/ 2147483647 h 134"/>
              <a:gd name="T4" fmla="*/ 2147483647 w 744"/>
              <a:gd name="T5" fmla="*/ 2147483647 h 134"/>
              <a:gd name="T6" fmla="*/ 2147483647 w 744"/>
              <a:gd name="T7" fmla="*/ 2147483647 h 134"/>
              <a:gd name="T8" fmla="*/ 2147483647 w 744"/>
              <a:gd name="T9" fmla="*/ 2147483647 h 134"/>
              <a:gd name="T10" fmla="*/ 2147483647 w 744"/>
              <a:gd name="T11" fmla="*/ 2147483647 h 134"/>
              <a:gd name="T12" fmla="*/ 2147483647 w 744"/>
              <a:gd name="T13" fmla="*/ 2147483647 h 134"/>
              <a:gd name="T14" fmla="*/ 2147483647 w 744"/>
              <a:gd name="T15" fmla="*/ 2147483647 h 134"/>
              <a:gd name="T16" fmla="*/ 2147483647 w 744"/>
              <a:gd name="T17" fmla="*/ 2147483647 h 134"/>
              <a:gd name="T18" fmla="*/ 2147483647 w 744"/>
              <a:gd name="T19" fmla="*/ 2147483647 h 134"/>
              <a:gd name="T20" fmla="*/ 2147483647 w 744"/>
              <a:gd name="T21" fmla="*/ 2147483647 h 134"/>
              <a:gd name="T22" fmla="*/ 2147483647 w 744"/>
              <a:gd name="T23" fmla="*/ 2147483647 h 134"/>
              <a:gd name="T24" fmla="*/ 2147483647 w 744"/>
              <a:gd name="T25" fmla="*/ 2147483647 h 134"/>
              <a:gd name="T26" fmla="*/ 2147483647 w 744"/>
              <a:gd name="T27" fmla="*/ 2147483647 h 134"/>
              <a:gd name="T28" fmla="*/ 2147483647 w 744"/>
              <a:gd name="T29" fmla="*/ 2147483647 h 134"/>
              <a:gd name="T30" fmla="*/ 2147483647 w 744"/>
              <a:gd name="T31" fmla="*/ 2147483647 h 134"/>
              <a:gd name="T32" fmla="*/ 2147483647 w 744"/>
              <a:gd name="T33" fmla="*/ 2147483647 h 134"/>
              <a:gd name="T34" fmla="*/ 2147483647 w 744"/>
              <a:gd name="T35" fmla="*/ 2147483647 h 134"/>
              <a:gd name="T36" fmla="*/ 2147483647 w 744"/>
              <a:gd name="T37" fmla="*/ 2147483647 h 134"/>
              <a:gd name="T38" fmla="*/ 2147483647 w 744"/>
              <a:gd name="T39" fmla="*/ 2147483647 h 134"/>
              <a:gd name="T40" fmla="*/ 2147483647 w 744"/>
              <a:gd name="T41" fmla="*/ 2147483647 h 134"/>
              <a:gd name="T42" fmla="*/ 2147483647 w 744"/>
              <a:gd name="T43" fmla="*/ 2147483647 h 134"/>
              <a:gd name="T44" fmla="*/ 2147483647 w 744"/>
              <a:gd name="T45" fmla="*/ 2147483647 h 134"/>
              <a:gd name="T46" fmla="*/ 2147483647 w 744"/>
              <a:gd name="T47" fmla="*/ 2147483647 h 134"/>
              <a:gd name="T48" fmla="*/ 2147483647 w 744"/>
              <a:gd name="T49" fmla="*/ 2147483647 h 134"/>
              <a:gd name="T50" fmla="*/ 2147483647 w 744"/>
              <a:gd name="T51" fmla="*/ 2147483647 h 134"/>
              <a:gd name="T52" fmla="*/ 2147483647 w 744"/>
              <a:gd name="T53" fmla="*/ 2147483647 h 134"/>
              <a:gd name="T54" fmla="*/ 2147483647 w 744"/>
              <a:gd name="T55" fmla="*/ 2147483647 h 134"/>
              <a:gd name="T56" fmla="*/ 2147483647 w 744"/>
              <a:gd name="T57" fmla="*/ 2147483647 h 134"/>
              <a:gd name="T58" fmla="*/ 2147483647 w 744"/>
              <a:gd name="T59" fmla="*/ 2147483647 h 134"/>
              <a:gd name="T60" fmla="*/ 2147483647 w 744"/>
              <a:gd name="T61" fmla="*/ 2147483647 h 134"/>
              <a:gd name="T62" fmla="*/ 2147483647 w 744"/>
              <a:gd name="T63" fmla="*/ 0 h 134"/>
              <a:gd name="T64" fmla="*/ 2147483647 w 744"/>
              <a:gd name="T65" fmla="*/ 2147483647 h 134"/>
              <a:gd name="T66" fmla="*/ 2147483647 w 744"/>
              <a:gd name="T67" fmla="*/ 2147483647 h 134"/>
              <a:gd name="T68" fmla="*/ 2147483647 w 744"/>
              <a:gd name="T69" fmla="*/ 0 h 134"/>
              <a:gd name="T70" fmla="*/ 2147483647 w 744"/>
              <a:gd name="T71" fmla="*/ 2147483647 h 134"/>
              <a:gd name="T72" fmla="*/ 2147483647 w 744"/>
              <a:gd name="T73" fmla="*/ 2147483647 h 134"/>
              <a:gd name="T74" fmla="*/ 2147483647 w 744"/>
              <a:gd name="T75" fmla="*/ 2147483647 h 134"/>
              <a:gd name="T76" fmla="*/ 2147483647 w 744"/>
              <a:gd name="T77" fmla="*/ 2147483647 h 134"/>
              <a:gd name="T78" fmla="*/ 2147483647 w 744"/>
              <a:gd name="T79" fmla="*/ 2147483647 h 134"/>
              <a:gd name="T80" fmla="*/ 2147483647 w 744"/>
              <a:gd name="T81" fmla="*/ 2147483647 h 134"/>
              <a:gd name="T82" fmla="*/ 0 w 744"/>
              <a:gd name="T83" fmla="*/ 2147483647 h 134"/>
              <a:gd name="T84" fmla="*/ 2147483647 w 744"/>
              <a:gd name="T85" fmla="*/ 2147483647 h 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392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pic>
        <p:nvPicPr>
          <p:cNvPr id="6"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749760"/>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6034018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30474840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1"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de-DE"/>
              <a:t>Textmasterformat bearbeiten</a:t>
            </a:r>
          </a:p>
        </p:txBody>
      </p:sp>
      <p:sp>
        <p:nvSpPr>
          <p:cNvPr id="15" name="Textplatzhalter 14"/>
          <p:cNvSpPr>
            <a:spLocks noGrp="1"/>
          </p:cNvSpPr>
          <p:nvPr>
            <p:ph type="body" sz="quarter" idx="15"/>
          </p:nvPr>
        </p:nvSpPr>
        <p:spPr bwMode="gray">
          <a:xfrm>
            <a:off x="1198034" y="3860801"/>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de-DE"/>
              <a:t>Textmasterformat bearbeiten</a:t>
            </a:r>
          </a:p>
        </p:txBody>
      </p:sp>
      <p:sp>
        <p:nvSpPr>
          <p:cNvPr id="19" name="Bildplatzhalter 18"/>
          <p:cNvSpPr>
            <a:spLocks noGrp="1"/>
          </p:cNvSpPr>
          <p:nvPr>
            <p:ph type="pic" sz="quarter" idx="17" hasCustomPrompt="1"/>
          </p:nvPr>
        </p:nvSpPr>
        <p:spPr bwMode="gray">
          <a:xfrm>
            <a:off x="1209617" y="1407958"/>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287538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2"/>
            <a:ext cx="10465453" cy="1152159"/>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p>
            <a:fld id="{F4152B43-0D93-45A1-BE43-5405A99BCA7F}"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p>
            <a:r>
              <a:rPr lang="de-CH">
                <a:solidFill>
                  <a:srgbClr val="001155"/>
                </a:solidFill>
              </a:rPr>
              <a:t>DCS Produkt in S-Stack und SAM-Stack</a:t>
            </a:r>
            <a:endParaRPr lang="de-DE">
              <a:solidFill>
                <a:srgbClr val="001155"/>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Tree>
    <p:extLst>
      <p:ext uri="{BB962C8B-B14F-4D97-AF65-F5344CB8AC3E}">
        <p14:creationId xmlns:p14="http://schemas.microsoft.com/office/powerpoint/2010/main" val="414128545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1"/>
            <a:ext cx="10464800" cy="1152525"/>
          </a:xfrm>
          <a:prstGeom prst="rect">
            <a:avLst/>
          </a:prstGeom>
        </p:spPr>
        <p:txBody>
          <a:bodyPr/>
          <a:lstStyle>
            <a:lvl1pPr>
              <a:defRPr>
                <a:solidFill>
                  <a:schemeClr val="bg1"/>
                </a:solidFill>
              </a:defRPr>
            </a:lvl1p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de-DE" smtClean="0">
                <a:solidFill>
                  <a:prstClr val="white"/>
                </a:solidFill>
              </a:rPr>
              <a:pPr/>
              <a:t>‹#›</a:t>
            </a:fld>
            <a:endParaRPr lang="de-DE">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414242440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a:t>Formatvorlage des Untertitelmasters durch Klicken bearbeiten</a:t>
            </a:r>
          </a:p>
        </p:txBody>
      </p:sp>
    </p:spTree>
    <p:extLst>
      <p:ext uri="{BB962C8B-B14F-4D97-AF65-F5344CB8AC3E}">
        <p14:creationId xmlns:p14="http://schemas.microsoft.com/office/powerpoint/2010/main" val="20306778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ADA0F702-B273-45BA-B7F3-9EFAFA12B97D}" type="datetime1">
              <a:rPr lang="de-DE" smtClean="0">
                <a:solidFill>
                  <a:srgbClr val="001155"/>
                </a:solidFill>
              </a:rPr>
              <a:pPr>
                <a:defRPr/>
              </a:pPr>
              <a:t>22.03.2024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08217F8-D86A-45A2-8C1C-FA18F320AFE8}"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568306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fld id="{F862743B-7990-49FF-A91D-0024DEAF61F0}" type="datetime1">
              <a:rPr lang="de-DE" smtClean="0">
                <a:solidFill>
                  <a:srgbClr val="001155"/>
                </a:solidFill>
              </a:rPr>
              <a:pPr>
                <a:defRPr/>
              </a:pPr>
              <a:t>22.03.2024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55782BB-B23A-4D49-8F00-8DD27325E86E}"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4290034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pPr>
              <a:defRPr/>
            </a:pPr>
            <a:fld id="{2633148D-D705-49A6-84A3-BAD08DE50FE5}" type="datetime1">
              <a:rPr lang="de-DE" smtClean="0">
                <a:solidFill>
                  <a:srgbClr val="001155"/>
                </a:solidFill>
              </a:rPr>
              <a:pPr>
                <a:defRPr/>
              </a:pPr>
              <a:t>22.03.2024</a:t>
            </a:fld>
            <a:endParaRPr lang="en-GB">
              <a:solidFill>
                <a:srgbClr val="001155"/>
              </a:solidFill>
            </a:endParaRPr>
          </a:p>
        </p:txBody>
      </p:sp>
      <p:sp>
        <p:nvSpPr>
          <p:cNvPr id="4" name="Foliennummernplatzhalter 3"/>
          <p:cNvSpPr>
            <a:spLocks noGrp="1"/>
          </p:cNvSpPr>
          <p:nvPr>
            <p:ph type="sldNum" sz="quarter" idx="11"/>
          </p:nvPr>
        </p:nvSpPr>
        <p:spPr/>
        <p:txBody>
          <a:bodyPr/>
          <a:lstStyle/>
          <a:p>
            <a:pPr>
              <a:defRPr/>
            </a:pPr>
            <a:fld id="{66CCBED9-E6FE-4EA0-9069-28C2A5EF93F0}" type="slidenum">
              <a:rPr lang="en-GB" smtClean="0">
                <a:solidFill>
                  <a:srgbClr val="001155"/>
                </a:solidFill>
              </a:rPr>
              <a:pPr>
                <a:defRPr/>
              </a:pPr>
              <a:t>‹#›</a:t>
            </a:fld>
            <a:endParaRPr lang="en-GB">
              <a:solidFill>
                <a:srgbClr val="001155"/>
              </a:solidFill>
            </a:endParaRPr>
          </a:p>
        </p:txBody>
      </p:sp>
      <p:sp>
        <p:nvSpPr>
          <p:cNvPr id="5" name="Fußzeilenplatzhalter 4"/>
          <p:cNvSpPr>
            <a:spLocks noGrp="1"/>
          </p:cNvSpPr>
          <p:nvPr>
            <p:ph type="ftr" sz="quarter" idx="12"/>
          </p:nvPr>
        </p:nvSpPr>
        <p:spPr/>
        <p:txBody>
          <a:body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1854365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E87E6794-69ED-40E4-B0D2-8962ABBEE52E}" type="datetime1">
              <a:rPr lang="de-DE" smtClean="0">
                <a:solidFill>
                  <a:srgbClr val="001155"/>
                </a:solidFill>
              </a:rPr>
              <a:pPr>
                <a:defRPr/>
              </a:pPr>
              <a:t>22.03.2024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2DA455E-EB6E-4703-B493-ACD6F48CAF39}"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241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noChangeAspect="1"/>
          </p:cNvGrpSpPr>
          <p:nvPr userDrawn="1"/>
        </p:nvGrpSpPr>
        <p:grpSpPr bwMode="auto">
          <a:xfrm>
            <a:off x="-9950" y="4677851"/>
            <a:ext cx="11014499" cy="1901375"/>
            <a:chOff x="-18109" y="-2668"/>
            <a:chExt cx="41974" cy="9661"/>
          </a:xfrm>
          <a:solidFill>
            <a:schemeClr val="tx1">
              <a:alpha val="29000"/>
            </a:schemeClr>
          </a:solidFill>
        </p:grpSpPr>
        <p:sp>
          <p:nvSpPr>
            <p:cNvPr id="8" name="Freeform 11"/>
            <p:cNvSpPr>
              <a:spLocks/>
            </p:cNvSpPr>
            <p:nvPr/>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sp>
          <p:nvSpPr>
            <p:cNvPr id="9" name="Rectangle 12"/>
            <p:cNvSpPr>
              <a:spLocks noChangeArrowheads="1"/>
            </p:cNvSpPr>
            <p:nvPr/>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0" name="Rectangle 13"/>
            <p:cNvSpPr>
              <a:spLocks noChangeArrowheads="1"/>
            </p:cNvSpPr>
            <p:nvPr/>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1" name="Freeform 14"/>
            <p:cNvSpPr>
              <a:spLocks noEditPoints="1"/>
            </p:cNvSpPr>
            <p:nvPr/>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grpSp>
    </p:spTree>
    <p:extLst>
      <p:ext uri="{BB962C8B-B14F-4D97-AF65-F5344CB8AC3E}">
        <p14:creationId xmlns:p14="http://schemas.microsoft.com/office/powerpoint/2010/main" val="4292291519"/>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fld id="{74A2E80F-0B4B-4A01-B381-C19EE3C9EB6C}" type="datetime1">
              <a:rPr lang="de-DE" smtClean="0">
                <a:solidFill>
                  <a:srgbClr val="001155"/>
                </a:solidFill>
              </a:rPr>
              <a:pPr>
                <a:defRPr/>
              </a:pPr>
              <a:t>22.03.2024</a:t>
            </a:fld>
            <a:endParaRPr lang="en-GB">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B16167CD-ACF3-44E5-96F7-CBD0F02174FE}" type="slidenum">
              <a:rPr lang="en-GB">
                <a:solidFill>
                  <a:srgbClr val="001155"/>
                </a:solidFill>
              </a:rPr>
              <a:pPr>
                <a:defRPr/>
              </a:pPr>
              <a:t>‹#›</a:t>
            </a:fld>
            <a:endParaRPr lang="en-GB">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579559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fld id="{71626A88-0AAE-4996-854B-829518FBA3B0}" type="datetime1">
              <a:rPr lang="de-DE" smtClean="0">
                <a:solidFill>
                  <a:srgbClr val="001155"/>
                </a:solidFill>
              </a:rPr>
              <a:pPr>
                <a:defRPr/>
              </a:pPr>
              <a:t>22.03.2024</a:t>
            </a:fld>
            <a:endParaRPr lang="en-GB">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5300AEB5-48D3-407A-87AD-5CBD2B7059AD}" type="slidenum">
              <a:rPr lang="en-GB">
                <a:solidFill>
                  <a:srgbClr val="001155"/>
                </a:solidFill>
              </a:rPr>
              <a:pPr>
                <a:defRPr/>
              </a:pPr>
              <a:t>‹#›</a:t>
            </a:fld>
            <a:endParaRPr lang="en-GB">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2645695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E7041C2-87DA-4D44-92B1-64F7CE0A3F3F}" type="datetime1">
              <a:rPr lang="de-DE" smtClean="0">
                <a:solidFill>
                  <a:srgbClr val="001155"/>
                </a:solidFill>
              </a:rPr>
              <a:pPr>
                <a:defRPr/>
              </a:pPr>
              <a:t>22.03.2024</a:t>
            </a:fld>
            <a:endParaRPr lang="en-GB">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0E9A411B-1D2B-4180-A34A-996B547F93F3}" type="slidenum">
              <a:rPr lang="en-GB">
                <a:solidFill>
                  <a:srgbClr val="001155"/>
                </a:solidFill>
              </a:rPr>
              <a:pPr>
                <a:defRPr/>
              </a:pPr>
              <a:t>‹#›</a:t>
            </a:fld>
            <a:endParaRPr lang="en-GB">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308624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4A58AE75-3CC9-4FF6-818E-43066B0C0BC5}" type="datetime1">
              <a:rPr lang="de-DE" smtClean="0">
                <a:solidFill>
                  <a:srgbClr val="001155"/>
                </a:solidFill>
              </a:rPr>
              <a:pPr>
                <a:defRPr/>
              </a:pPr>
              <a:t>22.03.2024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69B42E68-D785-4F74-9B1C-F917F3652562}"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9588559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D9F578F1-2C57-4E5C-B960-FC9528F04357}" type="datetime1">
              <a:rPr lang="de-DE" smtClean="0">
                <a:solidFill>
                  <a:srgbClr val="001155"/>
                </a:solidFill>
              </a:rPr>
              <a:pPr>
                <a:defRPr/>
              </a:pPr>
              <a:t>22.03.2024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7901F4B1-3470-4B5B-9143-12D43DF35AE1}"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126972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6298098E-9D9F-408E-8949-EDCFA445432B}" type="datetime1">
              <a:rPr lang="de-DE" smtClean="0">
                <a:solidFill>
                  <a:srgbClr val="001155"/>
                </a:solidFill>
              </a:rPr>
              <a:pPr>
                <a:defRPr/>
              </a:pPr>
              <a:t>22.03.2024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F5A5102-5240-4FB8-88A8-0F5B9D2E1A41}"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B3B768F9-B1EE-4C2A-BA46-9ADE6056022A}" type="datetime1">
              <a:rPr lang="de-DE" smtClean="0">
                <a:solidFill>
                  <a:srgbClr val="001155"/>
                </a:solidFill>
              </a:rPr>
              <a:pPr>
                <a:defRPr/>
              </a:pPr>
              <a:t>22.03.2024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76F5544-C5AF-40AA-8075-D989F0F346A6}"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299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 Text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051" y="269875"/>
            <a:ext cx="10464800" cy="1098550"/>
          </a:xfrm>
        </p:spPr>
        <p:txBody>
          <a:bodyPr/>
          <a:lstStyle/>
          <a:p>
            <a:r>
              <a:rPr lang="de-DE"/>
              <a:t>Titelmasterformat durch Klicken bearbeiten</a:t>
            </a:r>
            <a:endParaRPr lang="de-CH"/>
          </a:p>
        </p:txBody>
      </p:sp>
      <p:sp>
        <p:nvSpPr>
          <p:cNvPr id="3" name="Textplatzhalter 2"/>
          <p:cNvSpPr>
            <a:spLocks noGrp="1"/>
          </p:cNvSpPr>
          <p:nvPr>
            <p:ph type="body" sz="half" idx="1"/>
          </p:nvPr>
        </p:nvSpPr>
        <p:spPr>
          <a:xfrm>
            <a:off x="1221317"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9DA3E1EA-63C6-4617-AFEB-6D65F2FB883E}" type="datetime1">
              <a:rPr lang="de-DE" smtClean="0">
                <a:solidFill>
                  <a:srgbClr val="001155"/>
                </a:solidFill>
              </a:rPr>
              <a:pPr>
                <a:defRPr/>
              </a:pPr>
              <a:t>22.03.2024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CF87B80F-341E-4867-AB52-AA4F4DBE4013}"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4372011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altLang="de-DE"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altLang="de-DE" noProof="0"/>
              <a:t>Formatvorlage des Untertitelmasters durch Klicken bearbeiten</a:t>
            </a:r>
          </a:p>
        </p:txBody>
      </p:sp>
    </p:spTree>
    <p:extLst>
      <p:ext uri="{BB962C8B-B14F-4D97-AF65-F5344CB8AC3E}">
        <p14:creationId xmlns:p14="http://schemas.microsoft.com/office/powerpoint/2010/main" val="40920995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2ED65D3E-9830-4CE2-A92C-D2DE49FD23B3}"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25892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7"/>
          <p:cNvSpPr>
            <a:spLocks/>
          </p:cNvSpPr>
          <p:nvPr userDrawn="1"/>
        </p:nvSpPr>
        <p:spPr bwMode="auto">
          <a:xfrm>
            <a:off x="0" y="5002214"/>
            <a:ext cx="11059584" cy="1576387"/>
          </a:xfrm>
          <a:custGeom>
            <a:avLst/>
            <a:gdLst>
              <a:gd name="T0" fmla="*/ 2147483647 w 2880"/>
              <a:gd name="T1" fmla="*/ 2147483647 h 545"/>
              <a:gd name="T2" fmla="*/ 2147483647 w 2880"/>
              <a:gd name="T3" fmla="*/ 2147483647 h 545"/>
              <a:gd name="T4" fmla="*/ 2147483647 w 2880"/>
              <a:gd name="T5" fmla="*/ 2147483647 h 545"/>
              <a:gd name="T6" fmla="*/ 2147483647 w 2880"/>
              <a:gd name="T7" fmla="*/ 2147483647 h 545"/>
              <a:gd name="T8" fmla="*/ 0 w 2880"/>
              <a:gd name="T9" fmla="*/ 2147483647 h 545"/>
              <a:gd name="T10" fmla="*/ 2147483647 w 2880"/>
              <a:gd name="T11" fmla="*/ 2147483647 h 545"/>
              <a:gd name="T12" fmla="*/ 2147483647 w 2880"/>
              <a:gd name="T13" fmla="*/ 2147483647 h 545"/>
              <a:gd name="T14" fmla="*/ 2147483647 w 2880"/>
              <a:gd name="T15" fmla="*/ 2147483647 h 545"/>
              <a:gd name="T16" fmla="*/ 2147483647 w 2880"/>
              <a:gd name="T17" fmla="*/ 2147483647 h 545"/>
              <a:gd name="T18" fmla="*/ 2147483647 w 2880"/>
              <a:gd name="T19" fmla="*/ 2147483647 h 545"/>
              <a:gd name="T20" fmla="*/ 2147483647 w 2880"/>
              <a:gd name="T21" fmla="*/ 2147483647 h 545"/>
              <a:gd name="T22" fmla="*/ 2147483647 w 2880"/>
              <a:gd name="T23" fmla="*/ 2147483647 h 545"/>
              <a:gd name="T24" fmla="*/ 2147483647 w 2880"/>
              <a:gd name="T25" fmla="*/ 2147483647 h 545"/>
              <a:gd name="T26" fmla="*/ 2147483647 w 2880"/>
              <a:gd name="T27" fmla="*/ 2147483647 h 545"/>
              <a:gd name="T28" fmla="*/ 2147483647 w 2880"/>
              <a:gd name="T29" fmla="*/ 2147483647 h 545"/>
              <a:gd name="T30" fmla="*/ 2147483647 w 2880"/>
              <a:gd name="T31" fmla="*/ 2147483647 h 545"/>
              <a:gd name="T32" fmla="*/ 2147483647 w 2880"/>
              <a:gd name="T33" fmla="*/ 2147483647 h 545"/>
              <a:gd name="T34" fmla="*/ 2147483647 w 2880"/>
              <a:gd name="T35" fmla="*/ 2147483647 h 545"/>
              <a:gd name="T36" fmla="*/ 2147483647 w 2880"/>
              <a:gd name="T37" fmla="*/ 2147483647 h 545"/>
              <a:gd name="T38" fmla="*/ 2147483647 w 2880"/>
              <a:gd name="T39" fmla="*/ 2147483647 h 545"/>
              <a:gd name="T40" fmla="*/ 2147483647 w 2880"/>
              <a:gd name="T41" fmla="*/ 2147483647 h 545"/>
              <a:gd name="T42" fmla="*/ 2147483647 w 2880"/>
              <a:gd name="T43" fmla="*/ 2147483647 h 545"/>
              <a:gd name="T44" fmla="*/ 2147483647 w 2880"/>
              <a:gd name="T45" fmla="*/ 2147483647 h 545"/>
              <a:gd name="T46" fmla="*/ 2147483647 w 2880"/>
              <a:gd name="T47" fmla="*/ 2147483647 h 545"/>
              <a:gd name="T48" fmla="*/ 2147483647 w 2880"/>
              <a:gd name="T49" fmla="*/ 2147483647 h 545"/>
              <a:gd name="T50" fmla="*/ 2147483647 w 2880"/>
              <a:gd name="T51" fmla="*/ 2147483647 h 545"/>
              <a:gd name="T52" fmla="*/ 2147483647 w 2880"/>
              <a:gd name="T53" fmla="*/ 2147483647 h 545"/>
              <a:gd name="T54" fmla="*/ 2147483647 w 2880"/>
              <a:gd name="T55" fmla="*/ 2147483647 h 545"/>
              <a:gd name="T56" fmla="*/ 2147483647 w 2880"/>
              <a:gd name="T57" fmla="*/ 2147483647 h 545"/>
              <a:gd name="T58" fmla="*/ 2147483647 w 2880"/>
              <a:gd name="T59" fmla="*/ 2147483647 h 545"/>
              <a:gd name="T60" fmla="*/ 2147483647 w 2880"/>
              <a:gd name="T61" fmla="*/ 2147483647 h 545"/>
              <a:gd name="T62" fmla="*/ 2147483647 w 2880"/>
              <a:gd name="T63" fmla="*/ 2147483647 h 545"/>
              <a:gd name="T64" fmla="*/ 2147483647 w 2880"/>
              <a:gd name="T65" fmla="*/ 2147483647 h 545"/>
              <a:gd name="T66" fmla="*/ 2147483647 w 2880"/>
              <a:gd name="T67" fmla="*/ 2147483647 h 545"/>
              <a:gd name="T68" fmla="*/ 2147483647 w 2880"/>
              <a:gd name="T69" fmla="*/ 2147483647 h 545"/>
              <a:gd name="T70" fmla="*/ 2147483647 w 2880"/>
              <a:gd name="T71" fmla="*/ 2147483647 h 545"/>
              <a:gd name="T72" fmla="*/ 2147483647 w 2880"/>
              <a:gd name="T73" fmla="*/ 2147483647 h 545"/>
              <a:gd name="T74" fmla="*/ 2147483647 w 2880"/>
              <a:gd name="T75" fmla="*/ 2147483647 h 545"/>
              <a:gd name="T76" fmla="*/ 2147483647 w 2880"/>
              <a:gd name="T77" fmla="*/ 2147483647 h 545"/>
              <a:gd name="T78" fmla="*/ 2147483647 w 2880"/>
              <a:gd name="T79" fmla="*/ 2147483647 h 545"/>
              <a:gd name="T80" fmla="*/ 2147483647 w 2880"/>
              <a:gd name="T81" fmla="*/ 2147483647 h 545"/>
              <a:gd name="T82" fmla="*/ 2147483647 w 2880"/>
              <a:gd name="T83" fmla="*/ 2147483647 h 545"/>
              <a:gd name="T84" fmla="*/ 2147483647 w 2880"/>
              <a:gd name="T85" fmla="*/ 2147483647 h 545"/>
              <a:gd name="T86" fmla="*/ 2147483647 w 2880"/>
              <a:gd name="T87" fmla="*/ 2147483647 h 545"/>
              <a:gd name="T88" fmla="*/ 2147483647 w 2880"/>
              <a:gd name="T89" fmla="*/ 2147483647 h 545"/>
              <a:gd name="T90" fmla="*/ 2147483647 w 2880"/>
              <a:gd name="T91" fmla="*/ 2147483647 h 545"/>
              <a:gd name="T92" fmla="*/ 2147483647 w 2880"/>
              <a:gd name="T93" fmla="*/ 2147483647 h 545"/>
              <a:gd name="T94" fmla="*/ 2147483647 w 2880"/>
              <a:gd name="T95" fmla="*/ 2147483647 h 545"/>
              <a:gd name="T96" fmla="*/ 2147483647 w 2880"/>
              <a:gd name="T97" fmla="*/ 2147483647 h 545"/>
              <a:gd name="T98" fmla="*/ 2147483647 w 2880"/>
              <a:gd name="T99" fmla="*/ 2147483647 h 545"/>
              <a:gd name="T100" fmla="*/ 2147483647 w 2880"/>
              <a:gd name="T101" fmla="*/ 2147483647 h 545"/>
              <a:gd name="T102" fmla="*/ 2147483647 w 2880"/>
              <a:gd name="T103" fmla="*/ 2147483647 h 545"/>
              <a:gd name="T104" fmla="*/ 2147483647 w 2880"/>
              <a:gd name="T105" fmla="*/ 2147483647 h 545"/>
              <a:gd name="T106" fmla="*/ 2147483647 w 2880"/>
              <a:gd name="T107" fmla="*/ 2147483647 h 545"/>
              <a:gd name="T108" fmla="*/ 2147483647 w 2880"/>
              <a:gd name="T109" fmla="*/ 2147483647 h 545"/>
              <a:gd name="T110" fmla="*/ 2147483647 w 2880"/>
              <a:gd name="T111" fmla="*/ 2147483647 h 545"/>
              <a:gd name="T112" fmla="*/ 2147483647 w 2880"/>
              <a:gd name="T113" fmla="*/ 2147483647 h 545"/>
              <a:gd name="T114" fmla="*/ 2147483647 w 2880"/>
              <a:gd name="T115" fmla="*/ 2147483647 h 545"/>
              <a:gd name="T116" fmla="*/ 2147483647 w 2880"/>
              <a:gd name="T117" fmla="*/ 2147483647 h 5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395097105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9B94AEB-589D-4E83-A765-9278E18CB00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8490070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AD5A4F36-11A4-4BF1-B551-4441257BEEF5}"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5351994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FF4C6963-E1B5-4693-BD21-F8ACC6A336EA}"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7418218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8D8FC6F4-8DD2-48F9-AA6C-3A26D6F91498}"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5423066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6A7B2868-3011-4C46-9D62-F52296DFE1E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0634160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5AA9E37-CDB3-4DEE-9D1B-D82C9F2C2ECC}"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6742251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F12B2A20-F513-4193-9BE6-107F69D0AC0B}"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2274221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6295085-3888-42EE-A373-4CC20443BA2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540089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88C77D3-6A8F-4960-9E41-BC553E8773B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904951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29237146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p:cNvSpPr>
            <a:spLocks/>
          </p:cNvSpPr>
          <p:nvPr userDrawn="1"/>
        </p:nvSpPr>
        <p:spPr bwMode="auto">
          <a:xfrm>
            <a:off x="21167" y="5022851"/>
            <a:ext cx="11004551" cy="1549400"/>
          </a:xfrm>
          <a:custGeom>
            <a:avLst/>
            <a:gdLst>
              <a:gd name="T0" fmla="*/ 2147483647 w 2915"/>
              <a:gd name="T1" fmla="*/ 2147483647 h 545"/>
              <a:gd name="T2" fmla="*/ 2147483647 w 2915"/>
              <a:gd name="T3" fmla="*/ 2147483647 h 545"/>
              <a:gd name="T4" fmla="*/ 2147483647 w 2915"/>
              <a:gd name="T5" fmla="*/ 2147483647 h 545"/>
              <a:gd name="T6" fmla="*/ 2147483647 w 2915"/>
              <a:gd name="T7" fmla="*/ 2147483647 h 545"/>
              <a:gd name="T8" fmla="*/ 2147483647 w 2915"/>
              <a:gd name="T9" fmla="*/ 2147483647 h 545"/>
              <a:gd name="T10" fmla="*/ 2147483647 w 2915"/>
              <a:gd name="T11" fmla="*/ 2147483647 h 545"/>
              <a:gd name="T12" fmla="*/ 2147483647 w 2915"/>
              <a:gd name="T13" fmla="*/ 2147483647 h 545"/>
              <a:gd name="T14" fmla="*/ 2147483647 w 2915"/>
              <a:gd name="T15" fmla="*/ 2147483647 h 545"/>
              <a:gd name="T16" fmla="*/ 2147483647 w 2915"/>
              <a:gd name="T17" fmla="*/ 2147483647 h 545"/>
              <a:gd name="T18" fmla="*/ 2147483647 w 2915"/>
              <a:gd name="T19" fmla="*/ 2147483647 h 545"/>
              <a:gd name="T20" fmla="*/ 2147483647 w 2915"/>
              <a:gd name="T21" fmla="*/ 2147483647 h 545"/>
              <a:gd name="T22" fmla="*/ 2147483647 w 2915"/>
              <a:gd name="T23" fmla="*/ 2147483647 h 545"/>
              <a:gd name="T24" fmla="*/ 2147483647 w 2915"/>
              <a:gd name="T25" fmla="*/ 2147483647 h 545"/>
              <a:gd name="T26" fmla="*/ 2147483647 w 2915"/>
              <a:gd name="T27" fmla="*/ 2147483647 h 545"/>
              <a:gd name="T28" fmla="*/ 2147483647 w 2915"/>
              <a:gd name="T29" fmla="*/ 2147483647 h 545"/>
              <a:gd name="T30" fmla="*/ 2147483647 w 2915"/>
              <a:gd name="T31" fmla="*/ 2147483647 h 545"/>
              <a:gd name="T32" fmla="*/ 2147483647 w 2915"/>
              <a:gd name="T33" fmla="*/ 2147483647 h 545"/>
              <a:gd name="T34" fmla="*/ 2147483647 w 2915"/>
              <a:gd name="T35" fmla="*/ 2147483647 h 545"/>
              <a:gd name="T36" fmla="*/ 2147483647 w 2915"/>
              <a:gd name="T37" fmla="*/ 2147483647 h 545"/>
              <a:gd name="T38" fmla="*/ 2147483647 w 2915"/>
              <a:gd name="T39" fmla="*/ 2147483647 h 545"/>
              <a:gd name="T40" fmla="*/ 2147483647 w 2915"/>
              <a:gd name="T41" fmla="*/ 2147483647 h 545"/>
              <a:gd name="T42" fmla="*/ 2147483647 w 2915"/>
              <a:gd name="T43" fmla="*/ 2147483647 h 545"/>
              <a:gd name="T44" fmla="*/ 2147483647 w 2915"/>
              <a:gd name="T45" fmla="*/ 2147483647 h 545"/>
              <a:gd name="T46" fmla="*/ 2147483647 w 2915"/>
              <a:gd name="T47" fmla="*/ 2147483647 h 545"/>
              <a:gd name="T48" fmla="*/ 2147483647 w 2915"/>
              <a:gd name="T49" fmla="*/ 2147483647 h 545"/>
              <a:gd name="T50" fmla="*/ 2147483647 w 2915"/>
              <a:gd name="T51" fmla="*/ 2147483647 h 545"/>
              <a:gd name="T52" fmla="*/ 2147483647 w 2915"/>
              <a:gd name="T53" fmla="*/ 2147483647 h 545"/>
              <a:gd name="T54" fmla="*/ 2147483647 w 2915"/>
              <a:gd name="T55" fmla="*/ 2147483647 h 545"/>
              <a:gd name="T56" fmla="*/ 2147483647 w 2915"/>
              <a:gd name="T57" fmla="*/ 2147483647 h 545"/>
              <a:gd name="T58" fmla="*/ 2147483647 w 2915"/>
              <a:gd name="T59" fmla="*/ 2147483647 h 545"/>
              <a:gd name="T60" fmla="*/ 2147483647 w 2915"/>
              <a:gd name="T61" fmla="*/ 2147483647 h 545"/>
              <a:gd name="T62" fmla="*/ 2147483647 w 2915"/>
              <a:gd name="T63" fmla="*/ 2147483647 h 545"/>
              <a:gd name="T64" fmla="*/ 2147483647 w 2915"/>
              <a:gd name="T65" fmla="*/ 2147483647 h 545"/>
              <a:gd name="T66" fmla="*/ 2147483647 w 2915"/>
              <a:gd name="T67" fmla="*/ 2147483647 h 545"/>
              <a:gd name="T68" fmla="*/ 2147483647 w 2915"/>
              <a:gd name="T69" fmla="*/ 2147483647 h 545"/>
              <a:gd name="T70" fmla="*/ 2147483647 w 2915"/>
              <a:gd name="T71" fmla="*/ 2147483647 h 545"/>
              <a:gd name="T72" fmla="*/ 2147483647 w 2915"/>
              <a:gd name="T73" fmla="*/ 2147483647 h 545"/>
              <a:gd name="T74" fmla="*/ 2147483647 w 2915"/>
              <a:gd name="T75" fmla="*/ 2147483647 h 545"/>
              <a:gd name="T76" fmla="*/ 2147483647 w 2915"/>
              <a:gd name="T77" fmla="*/ 2147483647 h 545"/>
              <a:gd name="T78" fmla="*/ 2147483647 w 2915"/>
              <a:gd name="T79" fmla="*/ 2147483647 h 545"/>
              <a:gd name="T80" fmla="*/ 2147483647 w 2915"/>
              <a:gd name="T81" fmla="*/ 2147483647 h 545"/>
              <a:gd name="T82" fmla="*/ 2147483647 w 2915"/>
              <a:gd name="T83" fmla="*/ 2147483647 h 545"/>
              <a:gd name="T84" fmla="*/ 2147483647 w 2915"/>
              <a:gd name="T85" fmla="*/ 2147483647 h 545"/>
              <a:gd name="T86" fmla="*/ 2147483647 w 2915"/>
              <a:gd name="T87" fmla="*/ 2147483647 h 545"/>
              <a:gd name="T88" fmla="*/ 2147483647 w 2915"/>
              <a:gd name="T89" fmla="*/ 2147483647 h 545"/>
              <a:gd name="T90" fmla="*/ 2147483647 w 2915"/>
              <a:gd name="T91" fmla="*/ 2147483647 h 545"/>
              <a:gd name="T92" fmla="*/ 2147483647 w 2915"/>
              <a:gd name="T93" fmla="*/ 2147483647 h 545"/>
              <a:gd name="T94" fmla="*/ 2147483647 w 2915"/>
              <a:gd name="T95" fmla="*/ 2147483647 h 545"/>
              <a:gd name="T96" fmla="*/ 2147483647 w 2915"/>
              <a:gd name="T97" fmla="*/ 2147483647 h 545"/>
              <a:gd name="T98" fmla="*/ 2147483647 w 2915"/>
              <a:gd name="T99" fmla="*/ 2147483647 h 545"/>
              <a:gd name="T100" fmla="*/ 2147483647 w 2915"/>
              <a:gd name="T101" fmla="*/ 2147483647 h 545"/>
              <a:gd name="T102" fmla="*/ 2147483647 w 2915"/>
              <a:gd name="T103" fmla="*/ 2147483647 h 545"/>
              <a:gd name="T104" fmla="*/ 2147483647 w 2915"/>
              <a:gd name="T105" fmla="*/ 2147483647 h 545"/>
              <a:gd name="T106" fmla="*/ 0 w 2915"/>
              <a:gd name="T107" fmla="*/ 2147483647 h 545"/>
              <a:gd name="T108" fmla="*/ 2147483647 w 2915"/>
              <a:gd name="T109" fmla="*/ 2147483647 h 545"/>
              <a:gd name="T110" fmla="*/ 2147483647 w 2915"/>
              <a:gd name="T111" fmla="*/ 2147483647 h 545"/>
              <a:gd name="T112" fmla="*/ 2147483647 w 2915"/>
              <a:gd name="T113" fmla="*/ 2147483647 h 545"/>
              <a:gd name="T114" fmla="*/ 2147483647 w 2915"/>
              <a:gd name="T115" fmla="*/ 2147483647 h 54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236379665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9741705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714825755"/>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1547000075"/>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53844222"/>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5108022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3392923204"/>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3115227788"/>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1230846564"/>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4200558410"/>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401959559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ags" Target="../tags/tag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png"/><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ags" Target="../tags/tag1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ags" Target="../tags/tag11.xml"/><Relationship Id="rId2" Type="http://schemas.openxmlformats.org/officeDocument/2006/relationships/slideLayout" Target="../slideLayouts/slideLayout51.xml"/><Relationship Id="rId16" Type="http://schemas.openxmlformats.org/officeDocument/2006/relationships/theme" Target="../theme/theme5.xml"/><Relationship Id="rId20"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ags" Target="../tags/tag1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1.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11.pn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image" Target="../media/image1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theme" Target="../theme/theme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81"/>
            <a:ext cx="10464800" cy="109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2"/>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85" y="1698106"/>
            <a:ext cx="628651"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fld id="{6F4A296A-FCD9-4E8B-87D7-D427D99016DA}" type="datetime1">
              <a:rPr lang="de-CH"/>
              <a:pPr fontAlgn="base">
                <a:spcBef>
                  <a:spcPct val="0"/>
                </a:spcBef>
                <a:spcAft>
                  <a:spcPct val="0"/>
                </a:spcAft>
                <a:defRPr/>
              </a:pPr>
              <a:t>22.03.2024</a:t>
            </a:fld>
            <a:endParaRPr lang="en-GB"/>
          </a:p>
        </p:txBody>
      </p:sp>
      <p:sp>
        <p:nvSpPr>
          <p:cNvPr id="1030" name="Rectangle 6"/>
          <p:cNvSpPr>
            <a:spLocks noGrp="1" noChangeArrowheads="1"/>
          </p:cNvSpPr>
          <p:nvPr>
            <p:ph type="sldNum" sz="quarter" idx="4"/>
          </p:nvPr>
        </p:nvSpPr>
        <p:spPr bwMode="auto">
          <a:xfrm>
            <a:off x="11567604" y="1196978"/>
            <a:ext cx="385233"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defRPr sz="700">
                <a:solidFill>
                  <a:srgbClr val="001155"/>
                </a:solidFill>
              </a:defRPr>
            </a:lvl1pPr>
          </a:lstStyle>
          <a:p>
            <a:pPr fontAlgn="base">
              <a:spcBef>
                <a:spcPct val="0"/>
              </a:spcBef>
              <a:spcAft>
                <a:spcPct val="0"/>
              </a:spcAft>
            </a:pPr>
            <a:fld id="{B9D7A184-6BD2-45A8-951B-C16D34E4ECA7}" type="slidenum">
              <a:rPr lang="en-GB" altLang="de-DE"/>
              <a:pPr fontAlgn="base">
                <a:spcBef>
                  <a:spcPct val="0"/>
                </a:spcBef>
                <a:spcAft>
                  <a:spcPct val="0"/>
                </a:spcAft>
              </a:pPr>
              <a:t>‹#›</a:t>
            </a:fld>
            <a:endParaRPr lang="en-GB" altLang="de-DE"/>
          </a:p>
        </p:txBody>
      </p:sp>
      <p:sp>
        <p:nvSpPr>
          <p:cNvPr id="1032" name="Line 8"/>
          <p:cNvSpPr>
            <a:spLocks noChangeShapeType="1"/>
          </p:cNvSpPr>
          <p:nvPr/>
        </p:nvSpPr>
        <p:spPr bwMode="auto">
          <a:xfrm>
            <a:off x="1221318" y="1390651"/>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604"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604" y="5481639"/>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9" y="3632475"/>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r>
              <a:rPr lang="en-GB"/>
              <a:t>Swisscom Cloud </a:t>
            </a: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5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Lst>
  <p:transition spd="med">
    <p:fade/>
  </p:transition>
  <p:hf hdr="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ＭＳ Ｐゴシック"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ＭＳ Ｐゴシック"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8" name="Line 8"/>
          <p:cNvSpPr>
            <a:spLocks noChangeShapeType="1"/>
          </p:cNvSpPr>
          <p:nvPr/>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9" name="Line 13"/>
          <p:cNvSpPr>
            <a:spLocks noChangeShapeType="1"/>
          </p:cNvSpPr>
          <p:nvPr/>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4" name="Datumsplatzhalter 3"/>
          <p:cNvSpPr>
            <a:spLocks noGrp="1"/>
          </p:cNvSpPr>
          <p:nvPr>
            <p:ph type="dt" sz="half" idx="2"/>
          </p:nvPr>
        </p:nvSpPr>
        <p:spPr bwMode="gray">
          <a:xfrm rot="16200000">
            <a:off x="11437125" y="189152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dd/mm/yyyy</a:t>
            </a:r>
            <a:endParaRPr lang="en-GB">
              <a:solidFill>
                <a:srgbClr val="001155"/>
              </a:solidFill>
            </a:endParaRPr>
          </a:p>
        </p:txBody>
      </p:sp>
      <p:sp>
        <p:nvSpPr>
          <p:cNvPr id="5" name="Fußzeilenplatzhalter 4"/>
          <p:cNvSpPr>
            <a:spLocks noGrp="1"/>
          </p:cNvSpPr>
          <p:nvPr>
            <p:ph type="ftr" sz="quarter" idx="3"/>
          </p:nvPr>
        </p:nvSpPr>
        <p:spPr bwMode="gray">
          <a:xfrm rot="16200000">
            <a:off x="10105003" y="3957615"/>
            <a:ext cx="3312371" cy="382948"/>
          </a:xfrm>
          <a:prstGeom prst="rect">
            <a:avLst/>
          </a:prstGeom>
        </p:spPr>
        <p:txBody>
          <a:bodyPr vert="horz" lIns="0" tIns="0" rIns="0" bIns="0" rtlCol="0" anchor="t"/>
          <a:lstStyle>
            <a:lvl1pPr algn="l">
              <a:defRPr sz="700">
                <a:solidFill>
                  <a:schemeClr val="tx1"/>
                </a:solidFill>
              </a:defRPr>
            </a:lvl1pPr>
          </a:lstStyle>
          <a:p>
            <a:r>
              <a:rPr lang="en-US">
                <a:solidFill>
                  <a:srgbClr val="001155"/>
                </a:solidFill>
              </a:rPr>
              <a:t>Classification, First name &amp; surname, Organization, Filename_Version</a:t>
            </a:r>
            <a:endParaRPr lang="en-GB">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en-GB" smtClean="0">
                <a:solidFill>
                  <a:srgbClr val="001155"/>
                </a:solidFill>
              </a:rPr>
              <a:pPr/>
              <a:t>‹#›</a:t>
            </a:fld>
            <a:endParaRPr lang="en-GB">
              <a:solidFill>
                <a:srgbClr val="001155"/>
              </a:solidFill>
            </a:endParaRPr>
          </a:p>
        </p:txBody>
      </p:sp>
      <p:sp>
        <p:nvSpPr>
          <p:cNvPr id="15" name="Line 8"/>
          <p:cNvSpPr>
            <a:spLocks noChangeShapeType="1"/>
          </p:cNvSpPr>
          <p:nvPr/>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endParaRPr lang="en-GB"/>
          </a:p>
        </p:txBody>
      </p:sp>
      <p:sp>
        <p:nvSpPr>
          <p:cNvPr id="17" name="Textplatzhalter 16"/>
          <p:cNvSpPr>
            <a:spLocks noGrp="1"/>
          </p:cNvSpPr>
          <p:nvPr>
            <p:ph type="body" idx="1"/>
            <p:custDataLst>
              <p:tags r:id="rId18"/>
            </p:custDataLst>
          </p:nvPr>
        </p:nvSpPr>
        <p:spPr bwMode="gray">
          <a:xfrm>
            <a:off x="1200153" y="1773237"/>
            <a:ext cx="9791700" cy="4248051"/>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p:custDataLst>
              <p:tags r:id="rId19"/>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Tree>
    <p:extLst>
      <p:ext uri="{BB962C8B-B14F-4D97-AF65-F5344CB8AC3E}">
        <p14:creationId xmlns:p14="http://schemas.microsoft.com/office/powerpoint/2010/main" val="316412167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defRPr>
            </a:lvl1pPr>
          </a:lstStyle>
          <a:p>
            <a:pPr fontAlgn="base">
              <a:spcBef>
                <a:spcPct val="0"/>
              </a:spcBef>
              <a:spcAft>
                <a:spcPct val="0"/>
              </a:spcAft>
            </a:pPr>
            <a:fld id="{6C02E13C-6DE1-4F5D-9131-28932DF591E1}" type="datetime1">
              <a:rPr lang="de-CH" smtClean="0"/>
              <a:pPr fontAlgn="base">
                <a:spcBef>
                  <a:spcPct val="0"/>
                </a:spcBef>
                <a:spcAft>
                  <a:spcPct val="0"/>
                </a:spcAft>
              </a:pPr>
              <a:t>22.03.2024</a:t>
            </a:fld>
            <a:endParaRPr lang="en-GB">
              <a:cs typeface="ＭＳ Ｐゴシック" charset="0"/>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700">
                <a:solidFill>
                  <a:srgbClr val="001155"/>
                </a:solidFill>
                <a:latin typeface="TheSans Swisscom" pitchFamily="34" charset="0"/>
              </a:defRPr>
            </a:lvl1pPr>
          </a:lstStyle>
          <a:p>
            <a:pPr fontAlgn="base">
              <a:spcBef>
                <a:spcPct val="0"/>
              </a:spcBef>
              <a:spcAft>
                <a:spcPct val="0"/>
              </a:spcAft>
            </a:pPr>
            <a:fld id="{C9689800-A86A-408E-BB16-5354228EDBBF}" type="slidenum">
              <a:rPr lang="en-GB" smtClean="0">
                <a:cs typeface="ＭＳ Ｐゴシック" charset="0"/>
              </a:rPr>
              <a:pPr fontAlgn="base">
                <a:spcBef>
                  <a:spcPct val="0"/>
                </a:spcBef>
                <a:spcAft>
                  <a:spcPct val="0"/>
                </a:spcAft>
              </a:pPr>
              <a:t>‹#›</a:t>
            </a:fld>
            <a:endParaRPr lang="en-GB">
              <a:cs typeface="ＭＳ Ｐゴシック" charset="0"/>
            </a:endParaRPr>
          </a:p>
        </p:txBody>
      </p:sp>
      <p:sp>
        <p:nvSpPr>
          <p:cNvPr id="103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defRPr>
            </a:lvl1pPr>
          </a:lstStyle>
          <a:p>
            <a:pPr fontAlgn="base">
              <a:spcBef>
                <a:spcPct val="0"/>
              </a:spcBef>
              <a:spcAft>
                <a:spcPct val="0"/>
              </a:spcAft>
            </a:pPr>
            <a:r>
              <a:rPr lang="en-US">
                <a:cs typeface="ＭＳ Ｐゴシック" charset="0"/>
              </a:rPr>
              <a:t>Swisscom Cloud </a:t>
            </a:r>
            <a:endParaRPr lang="en-GB">
              <a:cs typeface="ＭＳ Ｐゴシック" charset="0"/>
            </a:endParaRPr>
          </a:p>
        </p:txBody>
      </p:sp>
      <p:pic>
        <p:nvPicPr>
          <p:cNvPr id="1034" name="Picture 17" descr="Swisscom_Stacked_Primary_RGB_PP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9772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MS PGothic"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S PGothic"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de-DE" altLang="de-DE"/>
              <a:t>Titelmasterformat durch Klicken bearbeiten</a:t>
            </a:r>
            <a:endParaRPr lang="en-GB" altLang="de-DE"/>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Textmasterformat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a:spcBef>
                <a:spcPct val="0"/>
              </a:spcBef>
              <a:buClrTx/>
              <a:defRPr sz="700" smtClean="0"/>
            </a:lvl1pPr>
          </a:lstStyle>
          <a:p>
            <a:pPr fontAlgn="base">
              <a:spcAft>
                <a:spcPct val="0"/>
              </a:spcAft>
              <a:defRPr/>
            </a:pPr>
            <a:r>
              <a:rPr lang="de-CH" altLang="de-DE">
                <a:solidFill>
                  <a:srgbClr val="001155"/>
                </a:solidFill>
              </a:rPr>
              <a:t>dd/mm/yyyy</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spcBef>
                <a:spcPct val="0"/>
              </a:spcBef>
              <a:buClrTx/>
              <a:defRPr sz="700"/>
            </a:lvl1pPr>
          </a:lstStyle>
          <a:p>
            <a:pPr fontAlgn="base">
              <a:spcAft>
                <a:spcPct val="0"/>
              </a:spcAft>
            </a:pPr>
            <a:fld id="{12396580-EA28-4202-85A5-787E8FA8C0FB}" type="slidenum">
              <a:rPr lang="en-GB" altLang="de-DE">
                <a:solidFill>
                  <a:srgbClr val="001155"/>
                </a:solidFill>
              </a:rPr>
              <a:pPr fontAlgn="base">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smtClean="0"/>
            </a:lvl1pPr>
          </a:lstStyle>
          <a:p>
            <a:pPr fontAlgn="base">
              <a:spcAft>
                <a:spcPct val="0"/>
              </a:spcAft>
              <a:defRPr/>
            </a:pPr>
            <a:r>
              <a:rPr lang="en-GB" altLang="de-DE">
                <a:solidFill>
                  <a:srgbClr val="001155"/>
                </a:solidFill>
              </a:rPr>
              <a:t>Classification, First name &amp; surname, Organization, Filename_Version</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058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p:txStyles>
    <p:titleStyle>
      <a:lvl1pPr marL="517525" indent="-517525" algn="l" rtl="0" eaLnBrk="1" fontAlgn="base" hangingPunct="1">
        <a:lnSpc>
          <a:spcPct val="90000"/>
        </a:lnSpc>
        <a:spcBef>
          <a:spcPct val="0"/>
        </a:spcBef>
        <a:spcAft>
          <a:spcPct val="0"/>
        </a:spcAft>
        <a:defRPr sz="2800">
          <a:solidFill>
            <a:schemeClr val="tx2"/>
          </a:solidFill>
          <a:latin typeface="+mj-lt"/>
          <a:ea typeface="+mj-ea"/>
          <a:cs typeface="+mj-cs"/>
        </a:defRPr>
      </a:lvl1pPr>
      <a:lvl2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2pPr>
      <a:lvl3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3pPr>
      <a:lvl4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4pPr>
      <a:lvl5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5pPr>
      <a:lvl6pPr marL="9747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6pPr>
      <a:lvl7pPr marL="14319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7pPr>
      <a:lvl8pPr marL="18891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8pPr>
      <a:lvl9pPr marL="23463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1" fontAlgn="base" hangingPunct="1">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8"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9"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4" name="Datumsplatzhalter 3"/>
          <p:cNvSpPr>
            <a:spLocks noGrp="1"/>
          </p:cNvSpPr>
          <p:nvPr>
            <p:ph type="dt" sz="half" idx="2"/>
          </p:nvPr>
        </p:nvSpPr>
        <p:spPr bwMode="gray">
          <a:xfrm rot="16200000">
            <a:off x="11437115" y="189151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02.05.2016</a:t>
            </a:r>
          </a:p>
        </p:txBody>
      </p:sp>
      <p:sp>
        <p:nvSpPr>
          <p:cNvPr id="5" name="Fußzeilenplatzhalter 4"/>
          <p:cNvSpPr>
            <a:spLocks noGrp="1"/>
          </p:cNvSpPr>
          <p:nvPr>
            <p:ph type="ftr" sz="quarter" idx="3"/>
          </p:nvPr>
        </p:nvSpPr>
        <p:spPr bwMode="gray">
          <a:xfrm rot="16200000">
            <a:off x="10104994" y="3957605"/>
            <a:ext cx="3312370" cy="382948"/>
          </a:xfrm>
          <a:prstGeom prst="rect">
            <a:avLst/>
          </a:prstGeom>
        </p:spPr>
        <p:txBody>
          <a:bodyPr vert="horz" lIns="0" tIns="0" rIns="0" bIns="0" rtlCol="0" anchor="t"/>
          <a:lstStyle>
            <a:lvl1pPr algn="l">
              <a:defRPr sz="700">
                <a:solidFill>
                  <a:schemeClr val="tx1"/>
                </a:solidFill>
              </a:defRPr>
            </a:lvl1pPr>
          </a:lstStyle>
          <a:p>
            <a:r>
              <a:rPr lang="de-CH">
                <a:solidFill>
                  <a:srgbClr val="001155"/>
                </a:solidFill>
              </a:rPr>
              <a:t>DCS Produkt in S-Stack und SAM-Stack</a:t>
            </a:r>
            <a:endParaRPr lang="de-DE">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de-DE" smtClean="0">
                <a:solidFill>
                  <a:srgbClr val="001155"/>
                </a:solidFill>
              </a:rPr>
              <a:pPr/>
              <a:t>‹#›</a:t>
            </a:fld>
            <a:endParaRPr lang="de-DE">
              <a:solidFill>
                <a:srgbClr val="001155"/>
              </a:solidFill>
            </a:endParaRPr>
          </a:p>
        </p:txBody>
      </p:sp>
      <p:sp>
        <p:nvSpPr>
          <p:cNvPr id="15"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p>
        </p:txBody>
      </p:sp>
      <p:sp>
        <p:nvSpPr>
          <p:cNvPr id="17" name="Textplatzhalter 16"/>
          <p:cNvSpPr>
            <a:spLocks noGrp="1"/>
          </p:cNvSpPr>
          <p:nvPr>
            <p:ph type="body" idx="1"/>
            <p:custDataLst>
              <p:tags r:id="rId17"/>
            </p:custDataLst>
          </p:nvPr>
        </p:nvSpPr>
        <p:spPr bwMode="gray">
          <a:xfrm>
            <a:off x="1200150" y="1773238"/>
            <a:ext cx="9791700" cy="424805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userDrawn="1">
            <p:custDataLst>
              <p:tags r:id="rId18"/>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
        <p:nvSpPr>
          <p:cNvPr id="12" name="VctRoadmap_ID_12" hidden="1"/>
          <p:cNvSpPr txBox="1"/>
          <p:nvPr userDrawn="1">
            <p:custDataLst>
              <p:tags r:id="rId19"/>
            </p:custDataLst>
          </p:nvPr>
        </p:nvSpPr>
        <p:spPr bwMode="gray">
          <a:xfrm>
            <a:off x="5759449" y="88900"/>
            <a:ext cx="5232400" cy="184666"/>
          </a:xfrm>
          <a:prstGeom prst="rect">
            <a:avLst/>
          </a:prstGeom>
          <a:noFill/>
          <a:ln cmpd="sng">
            <a:noFill/>
          </a:ln>
        </p:spPr>
        <p:txBody>
          <a:bodyPr vert="horz" wrap="square" lIns="0" tIns="0" rIns="0" bIns="0" rtlCol="0" anchor="t" anchorCtr="0">
            <a:spAutoFit/>
          </a:bodyPr>
          <a:lstStyle/>
          <a:p>
            <a:pPr algn="r"/>
            <a:r>
              <a:rPr lang="de-DE" sz="1200" b="1" i="1">
                <a:solidFill>
                  <a:srgbClr val="000000"/>
                </a:solidFill>
                <a:latin typeface="Arial"/>
              </a:rPr>
              <a:t>_Auto</a:t>
            </a:r>
          </a:p>
        </p:txBody>
      </p:sp>
    </p:spTree>
    <p:extLst>
      <p:ext uri="{BB962C8B-B14F-4D97-AF65-F5344CB8AC3E}">
        <p14:creationId xmlns:p14="http://schemas.microsoft.com/office/powerpoint/2010/main" val="162000201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ransition/>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Textmasterformate durch Klicken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spcBef>
                <a:spcPct val="0"/>
              </a:spcBef>
              <a:buClrTx/>
              <a:defRPr sz="700"/>
            </a:lvl1pPr>
          </a:lstStyle>
          <a:p>
            <a:pPr algn="ctr" fontAlgn="base">
              <a:spcAft>
                <a:spcPct val="0"/>
              </a:spcAft>
              <a:defRPr/>
            </a:pPr>
            <a:fld id="{C409AF09-4223-4D74-B22D-630B9EFC8995}" type="datetime1">
              <a:rPr lang="de-DE" smtClean="0">
                <a:solidFill>
                  <a:srgbClr val="001155"/>
                </a:solidFill>
              </a:rPr>
              <a:pPr algn="ctr" fontAlgn="base">
                <a:spcAft>
                  <a:spcPct val="0"/>
                </a:spcAft>
                <a:defRPr/>
              </a:pPr>
              <a:t>22.03.2024</a:t>
            </a:fld>
            <a:endParaRPr lang="en-GB">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spcBef>
                <a:spcPct val="0"/>
              </a:spcBef>
              <a:buClrTx/>
              <a:defRPr sz="700"/>
            </a:lvl1pPr>
          </a:lstStyle>
          <a:p>
            <a:pPr fontAlgn="base">
              <a:spcAft>
                <a:spcPct val="0"/>
              </a:spcAft>
              <a:defRPr/>
            </a:pPr>
            <a:fld id="{66CCBED9-E6FE-4EA0-9069-28C2A5EF93F0}" type="slidenum">
              <a:rPr lang="en-GB">
                <a:solidFill>
                  <a:srgbClr val="001155"/>
                </a:solidFill>
              </a:rPr>
              <a:pPr fontAlgn="base">
                <a:spcAft>
                  <a:spcPct val="0"/>
                </a:spcAft>
                <a:defRPr/>
              </a:pPr>
              <a:t>‹#›</a:t>
            </a:fld>
            <a:endParaRPr lang="en-GB">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a:lvl1pPr>
          </a:lstStyle>
          <a:p>
            <a:pPr fontAlgn="base">
              <a:spcAft>
                <a:spcPct val="0"/>
              </a:spcAft>
              <a:defRPr/>
            </a:pPr>
            <a:r>
              <a:rPr lang="de-CH">
                <a:solidFill>
                  <a:srgbClr val="001155"/>
                </a:solidFill>
              </a:rPr>
              <a:t>C3, Alain Bovet, INI-ON-PLS-SMT, Aufgaben_Übergabe_Version_0.2</a:t>
            </a:r>
            <a:endParaRPr lang="en-GB">
              <a:solidFill>
                <a:srgbClr val="001155"/>
              </a:solidFill>
            </a:endParaRP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7711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ltLang="de-DE"/>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de-DE" err="1"/>
              <a:t>Textmasterformate</a:t>
            </a:r>
            <a:r>
              <a:rPr lang="en-GB" altLang="de-DE"/>
              <a:t> </a:t>
            </a:r>
            <a:r>
              <a:rPr lang="en-GB" altLang="de-DE" err="1"/>
              <a:t>durch</a:t>
            </a:r>
            <a:r>
              <a:rPr lang="en-GB" altLang="de-DE"/>
              <a:t> </a:t>
            </a:r>
            <a:r>
              <a:rPr lang="en-GB" altLang="de-DE" err="1"/>
              <a:t>Klicken</a:t>
            </a:r>
            <a:r>
              <a:rPr lang="en-GB" altLang="de-DE"/>
              <a:t> </a:t>
            </a:r>
            <a:r>
              <a:rPr lang="en-GB" altLang="de-DE" err="1"/>
              <a:t>bearbeiten</a:t>
            </a:r>
            <a:endParaRPr lang="en-GB" altLang="de-DE"/>
          </a:p>
          <a:p>
            <a:pPr lvl="1"/>
            <a:r>
              <a:rPr lang="en-GB" altLang="de-DE" err="1"/>
              <a:t>Zweite</a:t>
            </a:r>
            <a:r>
              <a:rPr lang="en-GB" altLang="de-DE"/>
              <a:t> </a:t>
            </a:r>
            <a:r>
              <a:rPr lang="en-GB" altLang="de-DE" err="1"/>
              <a:t>Ebene</a:t>
            </a:r>
            <a:endParaRPr lang="en-GB" altLang="de-DE"/>
          </a:p>
          <a:p>
            <a:pPr lvl="2"/>
            <a:r>
              <a:rPr lang="en-GB" altLang="de-DE" err="1"/>
              <a:t>Dritte</a:t>
            </a:r>
            <a:r>
              <a:rPr lang="en-GB" altLang="de-DE"/>
              <a:t> </a:t>
            </a:r>
            <a:r>
              <a:rPr lang="en-GB" altLang="de-DE" err="1"/>
              <a:t>Ebene</a:t>
            </a:r>
            <a:endParaRPr lang="en-GB" altLang="de-DE"/>
          </a:p>
          <a:p>
            <a:pPr lvl="3"/>
            <a:r>
              <a:rPr lang="en-GB" altLang="de-DE" err="1"/>
              <a:t>Vierte</a:t>
            </a:r>
            <a:r>
              <a:rPr lang="en-GB" altLang="de-DE"/>
              <a:t> </a:t>
            </a:r>
            <a:r>
              <a:rPr lang="en-GB" altLang="de-DE" err="1"/>
              <a:t>Ebene</a:t>
            </a:r>
            <a:endParaRPr lang="en-GB" altLang="de-DE"/>
          </a:p>
          <a:p>
            <a:pPr lvl="4"/>
            <a:r>
              <a:rPr lang="en-GB" altLang="de-DE" err="1"/>
              <a:t>Fünfte</a:t>
            </a:r>
            <a:r>
              <a:rPr lang="en-GB" altLang="de-DE"/>
              <a:t> </a:t>
            </a:r>
            <a:r>
              <a:rPr lang="en-GB" altLang="de-DE" err="1"/>
              <a:t>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eaLnBrk="1" hangingPunct="1">
              <a:spcBef>
                <a:spcPct val="0"/>
              </a:spcBef>
              <a:buClrTx/>
              <a:defRPr sz="700"/>
            </a:lvl1pPr>
          </a:lstStyle>
          <a:p>
            <a:pPr fontAlgn="base">
              <a:spcAft>
                <a:spcPct val="0"/>
              </a:spcAft>
              <a:defRPr/>
            </a:pPr>
            <a:r>
              <a:rPr lang="de-CH" altLang="de-DE">
                <a:solidFill>
                  <a:srgbClr val="001155"/>
                </a:solidFill>
              </a:rPr>
              <a:t>14.04.2016</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hangingPunct="1">
              <a:defRPr sz="700"/>
            </a:lvl1pPr>
          </a:lstStyle>
          <a:p>
            <a:pPr fontAlgn="base">
              <a:spcBef>
                <a:spcPct val="0"/>
              </a:spcBef>
              <a:spcAft>
                <a:spcPct val="0"/>
              </a:spcAft>
            </a:pPr>
            <a:fld id="{BAE1DE9B-B420-4A5D-8689-0D28680670E3}" type="slidenum">
              <a:rPr lang="en-GB" altLang="de-DE">
                <a:solidFill>
                  <a:srgbClr val="001155"/>
                </a:solidFill>
              </a:rPr>
              <a:pPr fontAlgn="base">
                <a:spcBef>
                  <a:spcPct val="0"/>
                </a:spcBef>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spcBef>
                <a:spcPct val="0"/>
              </a:spcBef>
              <a:buClrTx/>
              <a:defRPr sz="700"/>
            </a:lvl1pPr>
          </a:lstStyle>
          <a:p>
            <a:pPr fontAlgn="base">
              <a:spcAft>
                <a:spcPct val="0"/>
              </a:spcAft>
              <a:defRPr/>
            </a:pPr>
            <a:r>
              <a:rPr lang="en-GB" altLang="de-DE">
                <a:solidFill>
                  <a:srgbClr val="001155"/>
                </a:solidFill>
              </a:rPr>
              <a:t>Thor-DCS_HAL_V01-.pptx</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46828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95559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7" r:id="rId20"/>
    <p:sldLayoutId id="2147483838" r:id="rId21"/>
  </p:sldLayoutIdLst>
  <p:hf hdr="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28583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hf hdr="0" dt="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90.xml"/><Relationship Id="rId1" Type="http://schemas.openxmlformats.org/officeDocument/2006/relationships/tags" Target="../tags/tag15.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3" Type="http://schemas.openxmlformats.org/officeDocument/2006/relationships/hyperlink" Target="https://datatracker.ietf.org/doc/html/draft-ietf-opsawg-ipfix-on-path-telemetry" TargetMode="External"/><Relationship Id="rId7" Type="http://schemas.openxmlformats.org/officeDocument/2006/relationships/hyperlink" Target="https://datatracker.ietf.org/doc/html/draft-spiegel-ippm-ioam-rawexport" TargetMode="External"/><Relationship Id="rId2" Type="http://schemas.openxmlformats.org/officeDocument/2006/relationships/hyperlink" Target="https://datatracker.ietf.org/doc/html/rfc9487" TargetMode="External"/><Relationship Id="rId1" Type="http://schemas.openxmlformats.org/officeDocument/2006/relationships/slideLayout" Target="../slideLayouts/slideLayout90.xml"/><Relationship Id="rId6" Type="http://schemas.openxmlformats.org/officeDocument/2006/relationships/hyperlink" Target="https://datatracker.ietf.org/doc/html/draft-gfz-opsawg-ipfix-alt-mark" TargetMode="External"/><Relationship Id="rId5" Type="http://schemas.openxmlformats.org/officeDocument/2006/relationships/hyperlink" Target="https://datatracker.ietf.org/doc/html/rfc9341" TargetMode="External"/><Relationship Id="rId4" Type="http://schemas.openxmlformats.org/officeDocument/2006/relationships/hyperlink" Target="https://datatracker.ietf.org/doc/html/rfc9378"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notesSlide" Target="../notesSlides/notesSlide11.xml"/><Relationship Id="rId1" Type="http://schemas.openxmlformats.org/officeDocument/2006/relationships/slideLayout" Target="../slideLayouts/slideLayout109.xml"/><Relationship Id="rId5" Type="http://schemas.openxmlformats.org/officeDocument/2006/relationships/image" Target="../media/image51.emf"/><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2.xml"/><Relationship Id="rId7" Type="http://schemas.openxmlformats.org/officeDocument/2006/relationships/image" Target="../media/image49.svg"/><Relationship Id="rId2" Type="http://schemas.openxmlformats.org/officeDocument/2006/relationships/slideLayout" Target="../slideLayouts/slideLayout108.xml"/><Relationship Id="rId1" Type="http://schemas.openxmlformats.org/officeDocument/2006/relationships/tags" Target="../tags/tag16.xml"/><Relationship Id="rId6" Type="http://schemas.openxmlformats.org/officeDocument/2006/relationships/image" Target="../media/image48.png"/><Relationship Id="rId5" Type="http://schemas.openxmlformats.org/officeDocument/2006/relationships/image" Target="../media/image53.sv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sv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108.xml"/><Relationship Id="rId1" Type="http://schemas.openxmlformats.org/officeDocument/2006/relationships/tags" Target="../tags/tag17.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57.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hyperlink" Target="https://tools.ietf.org/html/rfc8671" TargetMode="External"/><Relationship Id="rId2" Type="http://schemas.openxmlformats.org/officeDocument/2006/relationships/notesSlide" Target="../notesSlides/notesSlide14.xml"/><Relationship Id="rId1" Type="http://schemas.openxmlformats.org/officeDocument/2006/relationships/slideLayout" Target="../slideLayouts/slideLayout103.xml"/><Relationship Id="rId5" Type="http://schemas.openxmlformats.org/officeDocument/2006/relationships/image" Target="../media/image58.emf"/><Relationship Id="rId4" Type="http://schemas.openxmlformats.org/officeDocument/2006/relationships/hyperlink" Target="https://datatracker.ietf.org/doc/html/rfc906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ools.ietf.org/html/draft-lucente-grow-bmp-tlv-ebit-01" TargetMode="External"/><Relationship Id="rId7" Type="http://schemas.openxmlformats.org/officeDocument/2006/relationships/hyperlink" Target="https://tools.ietf.org/html/draft-ietf-grow-bmp-tlv" TargetMode="External"/><Relationship Id="rId2" Type="http://schemas.openxmlformats.org/officeDocument/2006/relationships/notesSlide" Target="../notesSlides/notesSlide15.xml"/><Relationship Id="rId1" Type="http://schemas.openxmlformats.org/officeDocument/2006/relationships/slideLayout" Target="../slideLayouts/slideLayout103.xml"/><Relationship Id="rId6" Type="http://schemas.openxmlformats.org/officeDocument/2006/relationships/hyperlink" Target="https://datatracker.ietf.org/doc/html/draft-ietf-grow-bmp-rel" TargetMode="External"/><Relationship Id="rId5" Type="http://schemas.openxmlformats.org/officeDocument/2006/relationships/image" Target="../media/image58.emf"/><Relationship Id="rId4" Type="http://schemas.openxmlformats.org/officeDocument/2006/relationships/hyperlink" Target="https://tools.ietf.org/html/draft-cppy-grow-bmp-path-marking-tlv"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datatracker.ietf.org/doc/html/rfc9160" TargetMode="External"/><Relationship Id="rId2" Type="http://schemas.openxmlformats.org/officeDocument/2006/relationships/notesSlide" Target="../notesSlides/notesSlide5.xml"/><Relationship Id="rId1" Type="http://schemas.openxmlformats.org/officeDocument/2006/relationships/slideLayout" Target="../slideLayouts/slideLayout103.xml"/><Relationship Id="rId6" Type="http://schemas.openxmlformats.org/officeDocument/2006/relationships/image" Target="../media/image36.emf"/><Relationship Id="rId5" Type="http://schemas.openxmlformats.org/officeDocument/2006/relationships/hyperlink" Target="https://datatracker.ietf.org/doc/html/draft-ietf-opsawg-ipfix-on-path-telemetry" TargetMode="External"/><Relationship Id="rId4" Type="http://schemas.openxmlformats.org/officeDocument/2006/relationships/hyperlink" Target="https://datatracker.ietf.org/doc/html/rfc948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8.xml"/><Relationship Id="rId7" Type="http://schemas.openxmlformats.org/officeDocument/2006/relationships/image" Target="../media/image42.svg"/><Relationship Id="rId2" Type="http://schemas.openxmlformats.org/officeDocument/2006/relationships/slideLayout" Target="../slideLayouts/slideLayout103.xml"/><Relationship Id="rId1" Type="http://schemas.openxmlformats.org/officeDocument/2006/relationships/tags" Target="../tags/tag14.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snow, dark, night&#10;&#10;Description automatically generated">
            <a:extLst>
              <a:ext uri="{FF2B5EF4-FFF2-40B4-BE49-F238E27FC236}">
                <a16:creationId xmlns:a16="http://schemas.microsoft.com/office/drawing/2014/main" id="{DA647578-0E97-4ED1-B135-13AFE103103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4844" b="14844"/>
          <a:stretch>
            <a:fillRect/>
          </a:stretch>
        </p:blipFill>
        <p:spPr>
          <a:xfrm>
            <a:off x="1" y="0"/>
            <a:ext cx="12191999" cy="6858000"/>
          </a:xfrm>
        </p:spPr>
      </p:pic>
      <p:sp>
        <p:nvSpPr>
          <p:cNvPr id="10" name="Text Placeholder 9">
            <a:extLst>
              <a:ext uri="{FF2B5EF4-FFF2-40B4-BE49-F238E27FC236}">
                <a16:creationId xmlns:a16="http://schemas.microsoft.com/office/drawing/2014/main" id="{96E9D3DD-B586-405D-BF7B-22E8E79EE869}"/>
              </a:ext>
            </a:extLst>
          </p:cNvPr>
          <p:cNvSpPr>
            <a:spLocks noGrp="1"/>
          </p:cNvSpPr>
          <p:nvPr>
            <p:ph type="body" sz="quarter" idx="15"/>
          </p:nvPr>
        </p:nvSpPr>
        <p:spPr/>
        <p:txBody>
          <a:bodyPr/>
          <a:lstStyle/>
          <a:p>
            <a:endParaRPr lang="de-CH" dirty="0"/>
          </a:p>
        </p:txBody>
      </p:sp>
      <p:sp>
        <p:nvSpPr>
          <p:cNvPr id="2" name="Titel 1"/>
          <p:cNvSpPr>
            <a:spLocks noGrp="1"/>
          </p:cNvSpPr>
          <p:nvPr>
            <p:ph type="ctrTitle"/>
          </p:nvPr>
        </p:nvSpPr>
        <p:spPr>
          <a:xfrm>
            <a:off x="1199456" y="909270"/>
            <a:ext cx="8208000" cy="3239002"/>
          </a:xfrm>
        </p:spPr>
        <p:txBody>
          <a:bodyPr/>
          <a:lstStyle/>
          <a:p>
            <a:r>
              <a:rPr lang="en-US" sz="3600" dirty="0"/>
              <a:t>Swisscom Network Analytics</a:t>
            </a:r>
            <a:br>
              <a:rPr lang="en-US" sz="4800" dirty="0"/>
            </a:br>
            <a:r>
              <a:rPr lang="en-US" sz="4200" b="0" dirty="0"/>
              <a:t>SRv6 Network Observability</a:t>
            </a:r>
            <a:endParaRPr lang="de-CH" sz="4200" b="0" dirty="0"/>
          </a:p>
        </p:txBody>
      </p:sp>
      <p:sp>
        <p:nvSpPr>
          <p:cNvPr id="5" name="Subtitle 4">
            <a:extLst>
              <a:ext uri="{FF2B5EF4-FFF2-40B4-BE49-F238E27FC236}">
                <a16:creationId xmlns:a16="http://schemas.microsoft.com/office/drawing/2014/main" id="{322ED2BF-7B71-4061-81BF-3C0686B7D4D5}"/>
              </a:ext>
            </a:extLst>
          </p:cNvPr>
          <p:cNvSpPr>
            <a:spLocks noGrp="1"/>
          </p:cNvSpPr>
          <p:nvPr>
            <p:ph type="subTitle" idx="1"/>
          </p:nvPr>
        </p:nvSpPr>
        <p:spPr>
          <a:xfrm>
            <a:off x="1199456" y="4292208"/>
            <a:ext cx="8208000" cy="720000"/>
          </a:xfrm>
        </p:spPr>
        <p:txBody>
          <a:bodyPr/>
          <a:lstStyle/>
          <a:p>
            <a:r>
              <a:rPr lang="de-CH" dirty="0"/>
              <a:t>21.03.2024, Thomas Graf – thomas.graf@swisscom.com</a:t>
            </a:r>
            <a:br>
              <a:rPr lang="de-CH" dirty="0"/>
            </a:br>
            <a:r>
              <a:rPr lang="de-CH" i="1" dirty="0"/>
              <a:t>Picture: Apollo 8, </a:t>
            </a:r>
            <a:r>
              <a:rPr lang="de-CH" i="1" dirty="0" err="1"/>
              <a:t>December</a:t>
            </a:r>
            <a:r>
              <a:rPr lang="de-CH" i="1" dirty="0"/>
              <a:t> 24th 1968</a:t>
            </a:r>
          </a:p>
          <a:p>
            <a:endParaRPr lang="de-CH" dirty="0"/>
          </a:p>
        </p:txBody>
      </p:sp>
      <p:sp>
        <p:nvSpPr>
          <p:cNvPr id="8" name="Text Placeholder 7">
            <a:extLst>
              <a:ext uri="{FF2B5EF4-FFF2-40B4-BE49-F238E27FC236}">
                <a16:creationId xmlns:a16="http://schemas.microsoft.com/office/drawing/2014/main" id="{A3B32741-1D07-41AE-8EB3-8E631C86E5C3}"/>
              </a:ext>
            </a:extLst>
          </p:cNvPr>
          <p:cNvSpPr>
            <a:spLocks noGrp="1"/>
          </p:cNvSpPr>
          <p:nvPr>
            <p:ph type="body" sz="quarter" idx="14"/>
          </p:nvPr>
        </p:nvSpPr>
        <p:spPr/>
        <p:txBody>
          <a:bodyPr/>
          <a:lstStyle/>
          <a:p>
            <a:endParaRPr lang="de-CH" dirty="0"/>
          </a:p>
        </p:txBody>
      </p:sp>
    </p:spTree>
    <p:extLst>
      <p:ext uri="{BB962C8B-B14F-4D97-AF65-F5344CB8AC3E}">
        <p14:creationId xmlns:p14="http://schemas.microsoft.com/office/powerpoint/2010/main" val="8341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10</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Trace Path and Measure Delay in IPv6 Data Plane</a:t>
            </a:r>
            <a:br>
              <a:rPr lang="en-US" dirty="0"/>
            </a:br>
            <a:r>
              <a:rPr lang="en-US" b="0" dirty="0"/>
              <a:t>Use Case Applicability</a:t>
            </a:r>
            <a:endParaRPr lang="de-CH" dirty="0"/>
          </a:p>
        </p:txBody>
      </p:sp>
      <p:graphicFrame>
        <p:nvGraphicFramePr>
          <p:cNvPr id="5" name="Table 4">
            <a:extLst>
              <a:ext uri="{FF2B5EF4-FFF2-40B4-BE49-F238E27FC236}">
                <a16:creationId xmlns:a16="http://schemas.microsoft.com/office/drawing/2014/main" id="{6B89F68D-12F8-552D-63C2-BC999B1BE941}"/>
              </a:ext>
            </a:extLst>
          </p:cNvPr>
          <p:cNvGraphicFramePr>
            <a:graphicFrameLocks noGrp="1"/>
          </p:cNvGraphicFramePr>
          <p:nvPr/>
        </p:nvGraphicFramePr>
        <p:xfrm>
          <a:off x="623392" y="1165456"/>
          <a:ext cx="8459304" cy="5359888"/>
        </p:xfrm>
        <a:graphic>
          <a:graphicData uri="http://schemas.openxmlformats.org/drawingml/2006/table">
            <a:tbl>
              <a:tblPr/>
              <a:tblGrid>
                <a:gridCol w="3275215">
                  <a:extLst>
                    <a:ext uri="{9D8B030D-6E8A-4147-A177-3AD203B41FA5}">
                      <a16:colId xmlns:a16="http://schemas.microsoft.com/office/drawing/2014/main" val="359075165"/>
                    </a:ext>
                  </a:extLst>
                </a:gridCol>
                <a:gridCol w="658742">
                  <a:extLst>
                    <a:ext uri="{9D8B030D-6E8A-4147-A177-3AD203B41FA5}">
                      <a16:colId xmlns:a16="http://schemas.microsoft.com/office/drawing/2014/main" val="2334909171"/>
                    </a:ext>
                  </a:extLst>
                </a:gridCol>
                <a:gridCol w="503853">
                  <a:extLst>
                    <a:ext uri="{9D8B030D-6E8A-4147-A177-3AD203B41FA5}">
                      <a16:colId xmlns:a16="http://schemas.microsoft.com/office/drawing/2014/main" val="498846418"/>
                    </a:ext>
                  </a:extLst>
                </a:gridCol>
                <a:gridCol w="662473">
                  <a:extLst>
                    <a:ext uri="{9D8B030D-6E8A-4147-A177-3AD203B41FA5}">
                      <a16:colId xmlns:a16="http://schemas.microsoft.com/office/drawing/2014/main" val="4252654448"/>
                    </a:ext>
                  </a:extLst>
                </a:gridCol>
                <a:gridCol w="671804">
                  <a:extLst>
                    <a:ext uri="{9D8B030D-6E8A-4147-A177-3AD203B41FA5}">
                      <a16:colId xmlns:a16="http://schemas.microsoft.com/office/drawing/2014/main" val="3902978742"/>
                    </a:ext>
                  </a:extLst>
                </a:gridCol>
                <a:gridCol w="849086">
                  <a:extLst>
                    <a:ext uri="{9D8B030D-6E8A-4147-A177-3AD203B41FA5}">
                      <a16:colId xmlns:a16="http://schemas.microsoft.com/office/drawing/2014/main" val="3503708442"/>
                    </a:ext>
                  </a:extLst>
                </a:gridCol>
                <a:gridCol w="606490">
                  <a:extLst>
                    <a:ext uri="{9D8B030D-6E8A-4147-A177-3AD203B41FA5}">
                      <a16:colId xmlns:a16="http://schemas.microsoft.com/office/drawing/2014/main" val="1613466770"/>
                    </a:ext>
                  </a:extLst>
                </a:gridCol>
                <a:gridCol w="597159">
                  <a:extLst>
                    <a:ext uri="{9D8B030D-6E8A-4147-A177-3AD203B41FA5}">
                      <a16:colId xmlns:a16="http://schemas.microsoft.com/office/drawing/2014/main" val="471603327"/>
                    </a:ext>
                  </a:extLst>
                </a:gridCol>
                <a:gridCol w="634482">
                  <a:extLst>
                    <a:ext uri="{9D8B030D-6E8A-4147-A177-3AD203B41FA5}">
                      <a16:colId xmlns:a16="http://schemas.microsoft.com/office/drawing/2014/main" val="690113561"/>
                    </a:ext>
                  </a:extLst>
                </a:gridCol>
              </a:tblGrid>
              <a:tr h="426351">
                <a:tc>
                  <a:txBody>
                    <a:bodyPr/>
                    <a:lstStyle/>
                    <a:p>
                      <a:pPr algn="l"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STAMP</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TWAMP Light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Path Tracing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Enhanced 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Trace Option Type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Proof of Transit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Edge to Edge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Direct Export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177757386"/>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Active (what if)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5126653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Hybrid Type 1 (Connectivity SLI)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83348061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on-path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44859010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round trip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3263517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on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716652840"/>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outside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57886622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domains being forwarded through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50252238"/>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Verifies that specified forwarding path is used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013075254"/>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nodes and interfaces being forwarded trough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567436655"/>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next-hop, top MPLS label or active SRv6 SID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507223151"/>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Ability to trace single flows</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7239199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Destination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13977019"/>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a:t>
                      </a:r>
                      <a:r>
                        <a:rPr lang="en-US" sz="1200" b="0" i="0" u="none" strike="noStrike" noProof="0" dirty="0" err="1">
                          <a:solidFill>
                            <a:srgbClr val="000000"/>
                          </a:solidFill>
                          <a:effectLst/>
                          <a:latin typeface="Calibri" panose="020F0502020204030204" pitchFamily="34" charset="0"/>
                        </a:rPr>
                        <a:t>HbH</a:t>
                      </a:r>
                      <a:r>
                        <a:rPr lang="en-US" sz="1200" b="0" i="0" u="none" strike="noStrike" noProof="0" dirty="0">
                          <a:solidFill>
                            <a:srgbClr val="000000"/>
                          </a:solidFill>
                          <a:effectLst/>
                          <a:latin typeface="Calibri" panose="020F0502020204030204" pitchFamily="34" charset="0"/>
                        </a:rPr>
                        <a:t>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625209757"/>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Ability to aggregate on network node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496844950"/>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In packet aggregate able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224108921"/>
                  </a:ext>
                </a:extLst>
              </a:tr>
            </a:tbl>
          </a:graphicData>
        </a:graphic>
      </p:graphicFrame>
      <p:sp>
        <p:nvSpPr>
          <p:cNvPr id="6" name="Inhaltsplatzhalter 1">
            <a:extLst>
              <a:ext uri="{FF2B5EF4-FFF2-40B4-BE49-F238E27FC236}">
                <a16:creationId xmlns:a16="http://schemas.microsoft.com/office/drawing/2014/main" id="{FE716085-E3DC-0753-D60E-18DAF09702C3}"/>
              </a:ext>
            </a:extLst>
          </p:cNvPr>
          <p:cNvSpPr txBox="1">
            <a:spLocks/>
          </p:cNvSpPr>
          <p:nvPr/>
        </p:nvSpPr>
        <p:spPr bwMode="gray">
          <a:xfrm>
            <a:off x="9367935" y="-2"/>
            <a:ext cx="282406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7" name="Inhaltsplatzhalter 1">
            <a:extLst>
              <a:ext uri="{FF2B5EF4-FFF2-40B4-BE49-F238E27FC236}">
                <a16:creationId xmlns:a16="http://schemas.microsoft.com/office/drawing/2014/main" id="{043E93E5-6208-936F-5264-5A7C212DD8A6}"/>
              </a:ext>
            </a:extLst>
          </p:cNvPr>
          <p:cNvSpPr txBox="1">
            <a:spLocks/>
          </p:cNvSpPr>
          <p:nvPr/>
        </p:nvSpPr>
        <p:spPr bwMode="black">
          <a:xfrm>
            <a:off x="9983754" y="1413488"/>
            <a:ext cx="1728869" cy="462263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Main Objectives</a:t>
            </a:r>
          </a:p>
          <a:p>
            <a:r>
              <a:rPr lang="en-US" dirty="0">
                <a:solidFill>
                  <a:schemeClr val="accent1"/>
                </a:solidFill>
              </a:rPr>
              <a:t>Between VPN endpoints we need to understand </a:t>
            </a:r>
            <a:r>
              <a:rPr lang="en-US" b="1" dirty="0">
                <a:solidFill>
                  <a:srgbClr val="FF0000"/>
                </a:solidFill>
              </a:rPr>
              <a:t>which forwarding path is used.</a:t>
            </a:r>
          </a:p>
          <a:p>
            <a:r>
              <a:rPr lang="en-US" dirty="0">
                <a:solidFill>
                  <a:schemeClr val="accent1"/>
                </a:solidFill>
              </a:rPr>
              <a:t>Between VPN endpoints we need to understand </a:t>
            </a:r>
            <a:r>
              <a:rPr lang="en-US" b="1" dirty="0">
                <a:solidFill>
                  <a:srgbClr val="FF0000"/>
                </a:solidFill>
              </a:rPr>
              <a:t>where the delay is being accumulated and why.</a:t>
            </a:r>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9" name="Freeform 81">
            <a:extLst>
              <a:ext uri="{FF2B5EF4-FFF2-40B4-BE49-F238E27FC236}">
                <a16:creationId xmlns:a16="http://schemas.microsoft.com/office/drawing/2014/main" id="{857614B7-F4B6-088E-AA0E-AC2683B02A03}"/>
              </a:ext>
            </a:extLst>
          </p:cNvPr>
          <p:cNvSpPr>
            <a:spLocks noEditPoints="1"/>
          </p:cNvSpPr>
          <p:nvPr>
            <p:custDataLst>
              <p:tags r:id="rId1"/>
            </p:custDataLst>
          </p:nvPr>
        </p:nvSpPr>
        <p:spPr bwMode="black">
          <a:xfrm>
            <a:off x="9512523" y="1883481"/>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14" name="Graphic 13">
            <a:extLst>
              <a:ext uri="{FF2B5EF4-FFF2-40B4-BE49-F238E27FC236}">
                <a16:creationId xmlns:a16="http://schemas.microsoft.com/office/drawing/2014/main" id="{BB01FE69-1ECD-B36E-8FC3-DE1A24AF00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1424" y="3352667"/>
            <a:ext cx="410400" cy="410400"/>
          </a:xfrm>
          <a:prstGeom prst="rect">
            <a:avLst/>
          </a:prstGeom>
        </p:spPr>
      </p:pic>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Tree>
    <p:extLst>
      <p:ext uri="{BB962C8B-B14F-4D97-AF65-F5344CB8AC3E}">
        <p14:creationId xmlns:p14="http://schemas.microsoft.com/office/powerpoint/2010/main" val="14005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11</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Network Observability in SRv6</a:t>
            </a:r>
            <a:br>
              <a:rPr lang="en-US" dirty="0"/>
            </a:br>
            <a:r>
              <a:rPr lang="en-US" b="0" dirty="0"/>
              <a:t>Status, Charter Aspect and Summary</a:t>
            </a:r>
            <a:endParaRPr lang="de-CH" dirty="0"/>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 name="Content Placeholder 2">
            <a:extLst>
              <a:ext uri="{FF2B5EF4-FFF2-40B4-BE49-F238E27FC236}">
                <a16:creationId xmlns:a16="http://schemas.microsoft.com/office/drawing/2014/main" id="{2304502B-DB95-22D3-8182-FDAB3D316DD7}"/>
              </a:ext>
            </a:extLst>
          </p:cNvPr>
          <p:cNvSpPr>
            <a:spLocks noGrp="1"/>
          </p:cNvSpPr>
          <p:nvPr>
            <p:ph idx="1"/>
          </p:nvPr>
        </p:nvSpPr>
        <p:spPr>
          <a:xfrm>
            <a:off x="1199457" y="1282728"/>
            <a:ext cx="10662805" cy="4292543"/>
          </a:xfrm>
        </p:spPr>
        <p:txBody>
          <a:bodyPr>
            <a:noAutofit/>
          </a:bodyPr>
          <a:lstStyle/>
          <a:p>
            <a:pPr marL="0" indent="0">
              <a:buNone/>
            </a:pPr>
            <a:r>
              <a:rPr lang="en-US" sz="1700" b="1" dirty="0"/>
              <a:t>Status</a:t>
            </a:r>
          </a:p>
          <a:p>
            <a:pPr marL="285750" indent="-285750">
              <a:spcBef>
                <a:spcPts val="0"/>
              </a:spcBef>
              <a:spcAft>
                <a:spcPts val="300"/>
              </a:spcAft>
              <a:buFont typeface="Arial" panose="020B0604020202020204" pitchFamily="34" charset="0"/>
              <a:buChar char="•"/>
            </a:pPr>
            <a:r>
              <a:rPr lang="en-US" sz="1500" dirty="0"/>
              <a:t>BGP Monitoring Protocol is BGP Address Family agnostic. </a:t>
            </a:r>
            <a:r>
              <a:rPr lang="en-US" sz="1500" b="1" dirty="0"/>
              <a:t>Enables visibility in the SRv6 overlay BGP control plane.</a:t>
            </a:r>
          </a:p>
          <a:p>
            <a:pPr marL="285750" indent="-285750">
              <a:spcBef>
                <a:spcPts val="0"/>
              </a:spcBef>
              <a:spcAft>
                <a:spcPts val="300"/>
              </a:spcAft>
              <a:buFont typeface="Arial" panose="020B0604020202020204" pitchFamily="34" charset="0"/>
              <a:buChar char="•"/>
            </a:pPr>
            <a:r>
              <a:rPr lang="en-US" sz="1500" dirty="0">
                <a:hlinkClick r:id="rId2"/>
              </a:rPr>
              <a:t>RFC 9487 </a:t>
            </a:r>
            <a:r>
              <a:rPr lang="en-US" sz="1500" dirty="0"/>
              <a:t>adds SRv6 dimensions in IPFIX entities. </a:t>
            </a:r>
            <a:r>
              <a:rPr lang="en-US" sz="1500" b="1" dirty="0"/>
              <a:t>Enables visibility in the SRv6 data plane.</a:t>
            </a:r>
          </a:p>
          <a:p>
            <a:pPr marL="285750" indent="-285750">
              <a:spcBef>
                <a:spcPts val="0"/>
              </a:spcBef>
              <a:spcAft>
                <a:spcPts val="300"/>
              </a:spcAft>
              <a:buFont typeface="Arial" panose="020B0604020202020204" pitchFamily="34" charset="0"/>
              <a:buChar char="•"/>
            </a:pPr>
            <a:r>
              <a:rPr lang="en-US" sz="1500" dirty="0">
                <a:hlinkClick r:id="rId3"/>
              </a:rPr>
              <a:t>draft-</a:t>
            </a:r>
            <a:r>
              <a:rPr lang="en-US" sz="1500" dirty="0" err="1">
                <a:hlinkClick r:id="rId3"/>
              </a:rPr>
              <a:t>ietf</a:t>
            </a:r>
            <a:r>
              <a:rPr lang="en-US" sz="1500" dirty="0">
                <a:hlinkClick r:id="rId3"/>
              </a:rPr>
              <a:t>-opsawg-</a:t>
            </a:r>
            <a:r>
              <a:rPr lang="en-US" sz="1500" dirty="0" err="1">
                <a:hlinkClick r:id="rId3"/>
              </a:rPr>
              <a:t>ipfix</a:t>
            </a:r>
            <a:r>
              <a:rPr lang="en-US" sz="1500" dirty="0">
                <a:hlinkClick r:id="rId3"/>
              </a:rPr>
              <a:t>-on-path-telemetry</a:t>
            </a:r>
            <a:r>
              <a:rPr lang="en-US" sz="1500" dirty="0"/>
              <a:t> adds delay measurements in IPFIX entities. </a:t>
            </a:r>
            <a:r>
              <a:rPr lang="en-US" sz="1500" b="1" dirty="0"/>
              <a:t>Enables visibility into the on-path delay.</a:t>
            </a:r>
          </a:p>
          <a:p>
            <a:pPr marL="285750" indent="-285750">
              <a:spcBef>
                <a:spcPts val="0"/>
              </a:spcBef>
              <a:spcAft>
                <a:spcPts val="300"/>
              </a:spcAft>
              <a:buFont typeface="Arial" panose="020B0604020202020204" pitchFamily="34" charset="0"/>
              <a:buChar char="•"/>
            </a:pPr>
            <a:r>
              <a:rPr lang="en-US" sz="1500" dirty="0">
                <a:hlinkClick r:id="rId4"/>
              </a:rPr>
              <a:t>RFC 9378 </a:t>
            </a:r>
            <a:r>
              <a:rPr lang="en-US" sz="1500" dirty="0"/>
              <a:t>defines IOAM. </a:t>
            </a:r>
            <a:r>
              <a:rPr lang="en-US" sz="1500" dirty="0">
                <a:hlinkClick r:id="rId5"/>
              </a:rPr>
              <a:t>RFC 9341 </a:t>
            </a:r>
            <a:r>
              <a:rPr lang="en-US" sz="1500" dirty="0"/>
              <a:t>defines Alternate Marking. </a:t>
            </a:r>
            <a:r>
              <a:rPr lang="en-US" sz="1500" dirty="0">
                <a:hlinkClick r:id="rId6"/>
              </a:rPr>
              <a:t>draft-</a:t>
            </a:r>
            <a:r>
              <a:rPr lang="en-US" sz="1500" dirty="0" err="1">
                <a:hlinkClick r:id="rId6"/>
              </a:rPr>
              <a:t>gfz</a:t>
            </a:r>
            <a:r>
              <a:rPr lang="en-US" sz="1500" dirty="0">
                <a:hlinkClick r:id="rId6"/>
              </a:rPr>
              <a:t>-opsawg-</a:t>
            </a:r>
            <a:r>
              <a:rPr lang="en-US" sz="1500" dirty="0" err="1">
                <a:hlinkClick r:id="rId6"/>
              </a:rPr>
              <a:t>ipfix</a:t>
            </a:r>
            <a:r>
              <a:rPr lang="en-US" sz="1500" dirty="0">
                <a:hlinkClick r:id="rId6"/>
              </a:rPr>
              <a:t>-alt-mark</a:t>
            </a:r>
            <a:r>
              <a:rPr lang="en-US" sz="1500" dirty="0"/>
              <a:t> and </a:t>
            </a:r>
            <a:r>
              <a:rPr lang="en-US" sz="1500" dirty="0">
                <a:hlinkClick r:id="rId7"/>
              </a:rPr>
              <a:t>draft-</a:t>
            </a:r>
            <a:r>
              <a:rPr lang="en-US" sz="1500" dirty="0" err="1">
                <a:hlinkClick r:id="rId7"/>
              </a:rPr>
              <a:t>spiegel</a:t>
            </a:r>
            <a:r>
              <a:rPr lang="en-US" sz="1500" dirty="0">
                <a:hlinkClick r:id="rId7"/>
              </a:rPr>
              <a:t>-ippm-</a:t>
            </a:r>
            <a:r>
              <a:rPr lang="en-US" sz="1500" dirty="0" err="1">
                <a:hlinkClick r:id="rId7"/>
              </a:rPr>
              <a:t>ioam</a:t>
            </a:r>
            <a:r>
              <a:rPr lang="en-US" sz="1500" dirty="0">
                <a:hlinkClick r:id="rId7"/>
              </a:rPr>
              <a:t>-</a:t>
            </a:r>
            <a:r>
              <a:rPr lang="en-US" sz="1500" dirty="0" err="1">
                <a:hlinkClick r:id="rId7"/>
              </a:rPr>
              <a:t>rawexport</a:t>
            </a:r>
            <a:r>
              <a:rPr lang="en-US" sz="1500" dirty="0"/>
              <a:t> adds Alternate Marking and IOAM dimensions in IPFIX. </a:t>
            </a:r>
            <a:r>
              <a:rPr lang="en-US" sz="1500" b="1" dirty="0"/>
              <a:t>Enables tracing visibility in the packet forwarding.</a:t>
            </a:r>
          </a:p>
          <a:p>
            <a:pPr>
              <a:spcBef>
                <a:spcPts val="1800"/>
              </a:spcBef>
            </a:pPr>
            <a:r>
              <a:rPr lang="en-US" sz="1700" b="1" dirty="0"/>
              <a:t>Charter Aspect</a:t>
            </a:r>
          </a:p>
          <a:p>
            <a:pPr>
              <a:spcBef>
                <a:spcPts val="0"/>
              </a:spcBef>
              <a:spcAft>
                <a:spcPts val="300"/>
              </a:spcAft>
            </a:pPr>
            <a:r>
              <a:rPr lang="en-US" sz="1500" b="1" dirty="0"/>
              <a:t>Scope: 		</a:t>
            </a:r>
            <a:r>
              <a:rPr lang="en-US" sz="1500" dirty="0"/>
              <a:t>SRv6 network management guidance: Configuration, </a:t>
            </a:r>
            <a:r>
              <a:rPr lang="en-US" sz="1500" b="1" dirty="0">
                <a:solidFill>
                  <a:srgbClr val="FF0000"/>
                </a:solidFill>
              </a:rPr>
              <a:t>observability, assurance, and performance 			optimization.</a:t>
            </a:r>
          </a:p>
          <a:p>
            <a:pPr>
              <a:spcBef>
                <a:spcPts val="0"/>
              </a:spcBef>
              <a:spcAft>
                <a:spcPts val="300"/>
              </a:spcAft>
            </a:pPr>
            <a:r>
              <a:rPr lang="en-US" sz="1500" b="1" dirty="0"/>
              <a:t>Key Deliverables: 	</a:t>
            </a:r>
            <a:r>
              <a:rPr lang="en-US" sz="1500" dirty="0"/>
              <a:t>SRv6 network management guidance for configuration, automation, </a:t>
            </a:r>
            <a:r>
              <a:rPr lang="en-US" sz="1500" b="1" dirty="0">
                <a:solidFill>
                  <a:srgbClr val="FF0000"/>
                </a:solidFill>
              </a:rPr>
              <a:t>observability, assurance, 			performance optimization, and troubleshooting.</a:t>
            </a:r>
          </a:p>
          <a:p>
            <a:pPr marL="0" indent="0">
              <a:spcBef>
                <a:spcPts val="1800"/>
              </a:spcBef>
              <a:buNone/>
            </a:pPr>
            <a:r>
              <a:rPr lang="en-US" sz="1700" b="1" dirty="0"/>
              <a:t>Summary</a:t>
            </a:r>
          </a:p>
          <a:p>
            <a:pPr>
              <a:spcBef>
                <a:spcPts val="0"/>
              </a:spcBef>
              <a:spcAft>
                <a:spcPts val="300"/>
              </a:spcAft>
            </a:pPr>
            <a:r>
              <a:rPr lang="en-US" sz="1500" dirty="0"/>
              <a:t>The key asset of SRv6 is that at the source of the packet generation the forwarding path can be decided. To validate source routing, on-path visibility is a necessity. However, the protocols involved </a:t>
            </a:r>
            <a:r>
              <a:rPr lang="en-US" sz="1500" b="1" dirty="0"/>
              <a:t>are still in development phase, major vendors did not implement, and no requirement document has been written by an operator yet</a:t>
            </a:r>
            <a:r>
              <a:rPr lang="en-US" sz="1500" dirty="0"/>
              <a:t>. SRV6OPS contributes by not only outlining the use cases, objectives and specifying the requirements but also feedback on implementations. </a:t>
            </a:r>
            <a:endParaRPr lang="en-US" sz="1500" b="1" dirty="0">
              <a:solidFill>
                <a:srgbClr val="FF0000"/>
              </a:solidFill>
            </a:endParaRPr>
          </a:p>
        </p:txBody>
      </p:sp>
    </p:spTree>
    <p:extLst>
      <p:ext uri="{BB962C8B-B14F-4D97-AF65-F5344CB8AC3E}">
        <p14:creationId xmlns:p14="http://schemas.microsoft.com/office/powerpoint/2010/main" val="364094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12</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2585258"/>
            <a:ext cx="10887639" cy="1579804"/>
          </a:xfrm>
        </p:spPr>
        <p:txBody>
          <a:bodyPr/>
          <a:lstStyle/>
          <a:p>
            <a:pPr algn="ctr">
              <a:lnSpc>
                <a:spcPct val="150000"/>
              </a:lnSpc>
              <a:spcBef>
                <a:spcPts val="600"/>
              </a:spcBef>
              <a:spcAft>
                <a:spcPts val="600"/>
              </a:spcAft>
            </a:pPr>
            <a:r>
              <a:rPr lang="en-US" sz="3600" dirty="0"/>
              <a:t>Backup</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275198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TheSans Swisscom Light" pitchFamily="34"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5F937F-578B-432D-B413-03DE4E4B2A9B}" type="slidenum">
              <a:rPr kumimoji="0" lang="de-DE" sz="1600" b="0" i="0" u="none" strike="noStrike" kern="1200" cap="none" spc="0" normalizeH="0" baseline="0" noProof="0" smtClean="0">
                <a:ln>
                  <a:noFill/>
                </a:ln>
                <a:solidFill>
                  <a:srgbClr val="333333"/>
                </a:solidFill>
                <a:effectLst/>
                <a:uLnTx/>
                <a:uFillTx/>
                <a:latin typeface="TheSans Swisscom Light" panose="020B030004030306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de-DE" sz="1600" b="0" i="0" u="none" strike="noStrike" kern="1200" cap="none" spc="0" normalizeH="0" baseline="0" noProof="0">
              <a:ln>
                <a:noFill/>
              </a:ln>
              <a:solidFill>
                <a:srgbClr val="333333"/>
              </a:solidFill>
              <a:effectLst/>
              <a:uLnTx/>
              <a:uFillTx/>
              <a:latin typeface="TheSans Swisscom Light" panose="020B0300040303060204" pitchFamily="34" charset="0"/>
              <a:ea typeface="+mn-ea"/>
              <a:cs typeface="+mn-cs"/>
            </a:endParaRPr>
          </a:p>
        </p:txBody>
      </p:sp>
      <p:sp>
        <p:nvSpPr>
          <p:cNvPr id="6" name="Title 5"/>
          <p:cNvSpPr>
            <a:spLocks noGrp="1"/>
          </p:cNvSpPr>
          <p:nvPr>
            <p:ph type="title"/>
          </p:nvPr>
        </p:nvSpPr>
        <p:spPr>
          <a:xfrm>
            <a:off x="1199455" y="269881"/>
            <a:ext cx="9792395" cy="868637"/>
          </a:xfrm>
        </p:spPr>
        <p:txBody>
          <a:bodyPr/>
          <a:lstStyle/>
          <a:p>
            <a:r>
              <a:rPr lang="en-US" sz="2800" dirty="0"/>
              <a:t>Network Data Collection with Network Telemetry</a:t>
            </a:r>
            <a:br>
              <a:rPr lang="en-US" dirty="0"/>
            </a:br>
            <a:r>
              <a:rPr lang="en-US" b="0" dirty="0">
                <a:solidFill>
                  <a:schemeClr val="bg1">
                    <a:lumMod val="65000"/>
                  </a:schemeClr>
                </a:solidFill>
              </a:rPr>
              <a:t>Structured metrics enable informed decision-making</a:t>
            </a:r>
            <a:endParaRPr lang="de-CH" b="0" dirty="0">
              <a:solidFill>
                <a:schemeClr val="bg1">
                  <a:lumMod val="65000"/>
                </a:schemeClr>
              </a:solidFill>
            </a:endParaRPr>
          </a:p>
        </p:txBody>
      </p:sp>
      <p:sp>
        <p:nvSpPr>
          <p:cNvPr id="8" name="Content Placeholder 1">
            <a:extLst>
              <a:ext uri="{FF2B5EF4-FFF2-40B4-BE49-F238E27FC236}">
                <a16:creationId xmlns:a16="http://schemas.microsoft.com/office/drawing/2014/main" id="{1E962236-65CF-4645-96F3-753287E4862F}"/>
              </a:ext>
            </a:extLst>
          </p:cNvPr>
          <p:cNvSpPr>
            <a:spLocks noGrp="1"/>
          </p:cNvSpPr>
          <p:nvPr>
            <p:ph idx="1"/>
          </p:nvPr>
        </p:nvSpPr>
        <p:spPr>
          <a:xfrm>
            <a:off x="8712545" y="1813064"/>
            <a:ext cx="3019525" cy="4276235"/>
          </a:xfrm>
        </p:spPr>
        <p:txBody>
          <a:bodyPr wrap="square">
            <a:spAutoFit/>
          </a:bodyPr>
          <a:lstStyle/>
          <a:p>
            <a:pPr>
              <a:lnSpc>
                <a:spcPct val="100000"/>
              </a:lnSpc>
              <a:spcAft>
                <a:spcPts val="0"/>
              </a:spcAft>
            </a:pPr>
            <a:r>
              <a:rPr lang="en-US" sz="1800" b="1" dirty="0"/>
              <a:t>Network Telemetry:</a:t>
            </a:r>
          </a:p>
          <a:p>
            <a:pPr marL="182563" indent="-182563">
              <a:spcBef>
                <a:spcPct val="20000"/>
              </a:spcBef>
              <a:buClr>
                <a:schemeClr val="accent2"/>
              </a:buClr>
              <a:buFont typeface="TheSans Swisscom" pitchFamily="34" charset="0"/>
              <a:buChar char="&gt;"/>
            </a:pPr>
            <a:r>
              <a:rPr lang="en-US" sz="1800" dirty="0"/>
              <a:t>A data collection framework where the network device pushes its metrics to Big Data. Defined in </a:t>
            </a:r>
            <a:r>
              <a:rPr lang="en-US" sz="1800" dirty="0">
                <a:hlinkClick r:id="rId3"/>
              </a:rPr>
              <a:t>RFC 9232</a:t>
            </a:r>
            <a:r>
              <a:rPr lang="en-US" sz="1800" dirty="0"/>
              <a:t>.</a:t>
            </a:r>
          </a:p>
          <a:p>
            <a:pPr marL="285750" indent="-285750">
              <a:lnSpc>
                <a:spcPct val="100000"/>
              </a:lnSpc>
              <a:spcAft>
                <a:spcPts val="0"/>
              </a:spcAft>
              <a:buFont typeface="Arial" panose="020B0604020202020204" pitchFamily="34" charset="0"/>
              <a:buChar char="•"/>
            </a:pPr>
            <a:endParaRPr lang="en-US" sz="1800" dirty="0"/>
          </a:p>
          <a:p>
            <a:r>
              <a:rPr lang="en-US" sz="1800" b="1" dirty="0"/>
              <a:t>Data Modelling:</a:t>
            </a:r>
          </a:p>
          <a:p>
            <a:pPr marL="182563" indent="-182563">
              <a:spcBef>
                <a:spcPct val="20000"/>
              </a:spcBef>
              <a:buClr>
                <a:schemeClr val="accent2"/>
              </a:buClr>
              <a:buFont typeface="TheSans Swisscom" pitchFamily="34" charset="0"/>
              <a:buChar char="&gt;"/>
            </a:pPr>
            <a:r>
              <a:rPr lang="en-US" sz="1800" dirty="0"/>
              <a:t>Key for Big Data correlation to understand and react in the right context</a:t>
            </a:r>
          </a:p>
          <a:p>
            <a:pPr marL="362563" lvl="2" indent="-182563">
              <a:spcBef>
                <a:spcPct val="20000"/>
              </a:spcBef>
              <a:spcAft>
                <a:spcPts val="600"/>
              </a:spcAft>
              <a:buClr>
                <a:schemeClr val="accent2"/>
              </a:buClr>
              <a:buFont typeface="TheSans Swisscom" pitchFamily="34" charset="0"/>
              <a:buChar char="&gt;"/>
            </a:pPr>
            <a:r>
              <a:rPr lang="en-US" sz="1800" dirty="0"/>
              <a:t>Are interface drops bad?</a:t>
            </a:r>
          </a:p>
          <a:p>
            <a:pPr marL="362563" lvl="2" indent="-182563">
              <a:spcBef>
                <a:spcPct val="20000"/>
              </a:spcBef>
              <a:spcAft>
                <a:spcPts val="600"/>
              </a:spcAft>
              <a:buClr>
                <a:schemeClr val="accent2"/>
              </a:buClr>
              <a:buFont typeface="TheSans Swisscom" pitchFamily="34" charset="0"/>
              <a:buChar char="&gt;"/>
            </a:pPr>
            <a:r>
              <a:rPr lang="en-US" sz="1800" dirty="0"/>
              <a:t>How should we react?</a:t>
            </a:r>
          </a:p>
        </p:txBody>
      </p:sp>
      <p:pic>
        <p:nvPicPr>
          <p:cNvPr id="11" name="Picture 10" descr="A picture containing background pattern&#10;&#10;Description automatically generated">
            <a:extLst>
              <a:ext uri="{FF2B5EF4-FFF2-40B4-BE49-F238E27FC236}">
                <a16:creationId xmlns:a16="http://schemas.microsoft.com/office/drawing/2014/main" id="{73E87EE5-D750-4632-9D6A-E1C9FEEC8D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1195" y="479391"/>
            <a:ext cx="1638442" cy="868637"/>
          </a:xfrm>
          <a:prstGeom prst="rect">
            <a:avLst/>
          </a:prstGeom>
        </p:spPr>
      </p:pic>
      <p:pic>
        <p:nvPicPr>
          <p:cNvPr id="7" name="Picture 6">
            <a:extLst>
              <a:ext uri="{FF2B5EF4-FFF2-40B4-BE49-F238E27FC236}">
                <a16:creationId xmlns:a16="http://schemas.microsoft.com/office/drawing/2014/main" id="{0BF86749-93B0-43F2-BC2E-08BB89F8F094}"/>
              </a:ext>
            </a:extLst>
          </p:cNvPr>
          <p:cNvPicPr>
            <a:picLocks noChangeAspect="1"/>
          </p:cNvPicPr>
          <p:nvPr/>
        </p:nvPicPr>
        <p:blipFill>
          <a:blip r:embed="rId5"/>
          <a:stretch>
            <a:fillRect/>
          </a:stretch>
        </p:blipFill>
        <p:spPr>
          <a:xfrm>
            <a:off x="623392" y="1369480"/>
            <a:ext cx="7720965" cy="4903856"/>
          </a:xfrm>
          <a:prstGeom prst="rect">
            <a:avLst/>
          </a:prstGeom>
        </p:spPr>
      </p:pic>
    </p:spTree>
    <p:extLst>
      <p:ext uri="{BB962C8B-B14F-4D97-AF65-F5344CB8AC3E}">
        <p14:creationId xmlns:p14="http://schemas.microsoft.com/office/powerpoint/2010/main" val="280630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
            <a:extLst>
              <a:ext uri="{FF2B5EF4-FFF2-40B4-BE49-F238E27FC236}">
                <a16:creationId xmlns:a16="http://schemas.microsoft.com/office/drawing/2014/main" id="{082F007D-870C-420B-B275-0D94CF807CDB}"/>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14</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3" y="38284"/>
            <a:ext cx="2239455"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Anomaly Detection</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2566"/>
            <a:ext cx="5111750" cy="372077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Network Anomaly Detection </a:t>
            </a:r>
            <a:r>
              <a:rPr lang="en-US" sz="1800" b="1" dirty="0"/>
              <a:t>constantly monitors and detects any network or device topology changes</a:t>
            </a:r>
            <a:r>
              <a:rPr lang="en-US" sz="1800" dirty="0"/>
              <a:t>, along with their associated forwarding consequences for customers. Notifications are sent to the Network Operation Center before the customer is aware of service disruptions. It offers operational metrics for in-depth analysis, allowing to understand on which platform the problem originates and facilitates problem resolution. </a:t>
            </a:r>
          </a:p>
        </p:txBody>
      </p:sp>
      <p:sp>
        <p:nvSpPr>
          <p:cNvPr id="15" name="Inhaltsplatzhalter 1">
            <a:extLst>
              <a:ext uri="{FF2B5EF4-FFF2-40B4-BE49-F238E27FC236}">
                <a16:creationId xmlns:a16="http://schemas.microsoft.com/office/drawing/2014/main" id="{E79FDD6D-9F75-4AFA-82DB-2B96D6D9E01B}"/>
              </a:ext>
            </a:extLst>
          </p:cNvPr>
          <p:cNvSpPr txBox="1">
            <a:spLocks/>
          </p:cNvSpPr>
          <p:nvPr/>
        </p:nvSpPr>
        <p:spPr bwMode="black">
          <a:xfrm>
            <a:off x="7680624" y="1477305"/>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What changed and when, on which connectivity service, and how does it impact the customers?</a:t>
            </a:r>
          </a:p>
          <a:p>
            <a:r>
              <a:rPr lang="en-US" b="1" dirty="0">
                <a:solidFill>
                  <a:schemeClr val="bg2"/>
                </a:solidFill>
              </a:rPr>
              <a:t>Focuses</a:t>
            </a:r>
          </a:p>
          <a:p>
            <a:pPr>
              <a:spcBef>
                <a:spcPts val="0"/>
              </a:spcBef>
              <a:spcAft>
                <a:spcPts val="1200"/>
              </a:spcAft>
            </a:pPr>
            <a:r>
              <a:rPr lang="en-US" dirty="0">
                <a:solidFill>
                  <a:schemeClr val="bg2"/>
                </a:solidFill>
              </a:rPr>
              <a:t>Provides meaningful connectivity service impact information before customer is aware of and support in root-cause analysis.</a:t>
            </a:r>
          </a:p>
          <a:p>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17" name="Inhaltsplatzhalter 1">
            <a:extLst>
              <a:ext uri="{FF2B5EF4-FFF2-40B4-BE49-F238E27FC236}">
                <a16:creationId xmlns:a16="http://schemas.microsoft.com/office/drawing/2014/main" id="{E93810E2-6DE6-4406-AD4F-4A0F58C3FDCE}"/>
              </a:ext>
            </a:extLst>
          </p:cNvPr>
          <p:cNvSpPr txBox="1">
            <a:spLocks/>
          </p:cNvSpPr>
          <p:nvPr/>
        </p:nvSpPr>
        <p:spPr bwMode="black">
          <a:xfrm>
            <a:off x="7680624" y="3125839"/>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3" name="Freeform 81">
            <a:extLst>
              <a:ext uri="{FF2B5EF4-FFF2-40B4-BE49-F238E27FC236}">
                <a16:creationId xmlns:a16="http://schemas.microsoft.com/office/drawing/2014/main" id="{D8A77483-C2E2-4B4E-A644-4E33880949FE}"/>
              </a:ext>
            </a:extLst>
          </p:cNvPr>
          <p:cNvSpPr>
            <a:spLocks noEditPoints="1"/>
          </p:cNvSpPr>
          <p:nvPr>
            <p:custDataLst>
              <p:tags r:id="rId1"/>
            </p:custDataLst>
          </p:nvPr>
        </p:nvSpPr>
        <p:spPr bwMode="black">
          <a:xfrm>
            <a:off x="7090391" y="2842958"/>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7" name="Inhaltsplatzhalter 1">
            <a:extLst>
              <a:ext uri="{FF2B5EF4-FFF2-40B4-BE49-F238E27FC236}">
                <a16:creationId xmlns:a16="http://schemas.microsoft.com/office/drawing/2014/main" id="{37005D77-8001-3F13-716B-371F99376907}"/>
              </a:ext>
            </a:extLst>
          </p:cNvPr>
          <p:cNvSpPr txBox="1">
            <a:spLocks/>
          </p:cNvSpPr>
          <p:nvPr/>
        </p:nvSpPr>
        <p:spPr bwMode="black">
          <a:xfrm>
            <a:off x="7680624" y="5130293"/>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9" name="Graphic 8">
            <a:extLst>
              <a:ext uri="{FF2B5EF4-FFF2-40B4-BE49-F238E27FC236}">
                <a16:creationId xmlns:a16="http://schemas.microsoft.com/office/drawing/2014/main" id="{71DAF181-D074-7760-E09F-0AB78B272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9497" y="1477305"/>
            <a:ext cx="410400" cy="410400"/>
          </a:xfrm>
          <a:prstGeom prst="rect">
            <a:avLst/>
          </a:prstGeom>
        </p:spPr>
      </p:pic>
      <p:pic>
        <p:nvPicPr>
          <p:cNvPr id="10" name="Graphic 9">
            <a:extLst>
              <a:ext uri="{FF2B5EF4-FFF2-40B4-BE49-F238E27FC236}">
                <a16:creationId xmlns:a16="http://schemas.microsoft.com/office/drawing/2014/main" id="{22B4E393-5B7A-F6B1-785F-12500A69B7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9497" y="5575437"/>
            <a:ext cx="410400" cy="410400"/>
          </a:xfrm>
          <a:prstGeom prst="rect">
            <a:avLst/>
          </a:prstGeom>
        </p:spPr>
      </p:pic>
      <p:sp>
        <p:nvSpPr>
          <p:cNvPr id="30" name="Inhaltsplatzhalter 1">
            <a:extLst>
              <a:ext uri="{FF2B5EF4-FFF2-40B4-BE49-F238E27FC236}">
                <a16:creationId xmlns:a16="http://schemas.microsoft.com/office/drawing/2014/main" id="{A109E3B2-328D-FF80-88C3-F3CDB8FAF327}"/>
              </a:ext>
            </a:extLst>
          </p:cNvPr>
          <p:cNvSpPr txBox="1">
            <a:spLocks/>
          </p:cNvSpPr>
          <p:nvPr/>
        </p:nvSpPr>
        <p:spPr bwMode="black">
          <a:xfrm>
            <a:off x="7680624" y="4756161"/>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3" name="Graphic 32">
            <a:extLst>
              <a:ext uri="{FF2B5EF4-FFF2-40B4-BE49-F238E27FC236}">
                <a16:creationId xmlns:a16="http://schemas.microsoft.com/office/drawing/2014/main" id="{D48C17D3-21B8-7BF8-5F6C-06016FE0C45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048417" y="4190621"/>
            <a:ext cx="411480" cy="411480"/>
          </a:xfrm>
          <a:prstGeom prst="rect">
            <a:avLst/>
          </a:prstGeom>
        </p:spPr>
      </p:pic>
      <p:pic>
        <p:nvPicPr>
          <p:cNvPr id="4" name="Picture 3">
            <a:extLst>
              <a:ext uri="{FF2B5EF4-FFF2-40B4-BE49-F238E27FC236}">
                <a16:creationId xmlns:a16="http://schemas.microsoft.com/office/drawing/2014/main" id="{208FA0DA-DF83-21AD-2B51-8774677F0B4D}"/>
              </a:ext>
            </a:extLst>
          </p:cNvPr>
          <p:cNvPicPr>
            <a:picLocks noChangeAspect="1"/>
          </p:cNvPicPr>
          <p:nvPr/>
        </p:nvPicPr>
        <p:blipFill>
          <a:blip r:embed="rId10"/>
          <a:stretch>
            <a:fillRect/>
          </a:stretch>
        </p:blipFill>
        <p:spPr>
          <a:xfrm>
            <a:off x="1159465" y="669646"/>
            <a:ext cx="1685925" cy="1457325"/>
          </a:xfrm>
          <a:prstGeom prst="rect">
            <a:avLst/>
          </a:prstGeom>
        </p:spPr>
      </p:pic>
    </p:spTree>
    <p:extLst>
      <p:ext uri="{BB962C8B-B14F-4D97-AF65-F5344CB8AC3E}">
        <p14:creationId xmlns:p14="http://schemas.microsoft.com/office/powerpoint/2010/main" val="404660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15</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4" y="38284"/>
            <a:ext cx="2900584"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Service Level Indicator and Objective</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4056"/>
            <a:ext cx="5111750" cy="266514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a:t>
            </a:r>
            <a:r>
              <a:rPr lang="en-US" sz="1800" b="1" dirty="0"/>
              <a:t>forwarding-plane loss and latency objectives (SLO) are established for each Quality of Service (QoS) class </a:t>
            </a:r>
            <a:r>
              <a:rPr lang="en-US" sz="1800" dirty="0"/>
              <a:t>in accordance with customer Service Level Agreement (SLA) criteria. Notifications of Service Level Objective (SLO) violations, along with the state of control-plane redundancy, management-plane interface and BGP peering, are raised when forwarding-plane loss or latency objectives are at risk of not being met. These notifications assist network reliability engineering and collaborating relevant platform team to quickly identify and resolve the issue.</a:t>
            </a:r>
          </a:p>
        </p:txBody>
      </p:sp>
      <p:pic>
        <p:nvPicPr>
          <p:cNvPr id="5" name="Picture 4">
            <a:extLst>
              <a:ext uri="{FF2B5EF4-FFF2-40B4-BE49-F238E27FC236}">
                <a16:creationId xmlns:a16="http://schemas.microsoft.com/office/drawing/2014/main" id="{9C69BE02-627C-6BCC-FC07-87D8804225F2}"/>
              </a:ext>
            </a:extLst>
          </p:cNvPr>
          <p:cNvPicPr>
            <a:picLocks noChangeAspect="1"/>
          </p:cNvPicPr>
          <p:nvPr/>
        </p:nvPicPr>
        <p:blipFill>
          <a:blip r:embed="rId4"/>
          <a:stretch>
            <a:fillRect/>
          </a:stretch>
        </p:blipFill>
        <p:spPr>
          <a:xfrm>
            <a:off x="1171810" y="740772"/>
            <a:ext cx="1673582" cy="1386199"/>
          </a:xfrm>
          <a:prstGeom prst="rect">
            <a:avLst/>
          </a:prstGeom>
        </p:spPr>
      </p:pic>
      <p:sp>
        <p:nvSpPr>
          <p:cNvPr id="29" name="Inhaltsplatzhalter 1">
            <a:extLst>
              <a:ext uri="{FF2B5EF4-FFF2-40B4-BE49-F238E27FC236}">
                <a16:creationId xmlns:a16="http://schemas.microsoft.com/office/drawing/2014/main" id="{5E31D67A-E230-97F5-B5B0-353D788AC446}"/>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0" name="Inhaltsplatzhalter 1">
            <a:extLst>
              <a:ext uri="{FF2B5EF4-FFF2-40B4-BE49-F238E27FC236}">
                <a16:creationId xmlns:a16="http://schemas.microsoft.com/office/drawing/2014/main" id="{E9931E81-4C56-3523-81AF-9F848723A3E7}"/>
              </a:ext>
            </a:extLst>
          </p:cNvPr>
          <p:cNvSpPr txBox="1">
            <a:spLocks/>
          </p:cNvSpPr>
          <p:nvPr/>
        </p:nvSpPr>
        <p:spPr bwMode="black">
          <a:xfrm>
            <a:off x="7680624" y="1193824"/>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How much budget is left on a connectivity service? Does redundancy exist on all connection points? Is it safe to perform a maintenance window?</a:t>
            </a:r>
          </a:p>
          <a:p>
            <a:pPr>
              <a:spcBef>
                <a:spcPts val="0"/>
              </a:spcBef>
              <a:spcAft>
                <a:spcPts val="1200"/>
              </a:spcAft>
            </a:pPr>
            <a:r>
              <a:rPr lang="en-US" b="1" dirty="0">
                <a:solidFill>
                  <a:schemeClr val="bg2"/>
                </a:solidFill>
              </a:rPr>
              <a:t>Focuses</a:t>
            </a:r>
          </a:p>
          <a:p>
            <a:pPr>
              <a:spcBef>
                <a:spcPts val="0"/>
              </a:spcBef>
              <a:spcAft>
                <a:spcPts val="1200"/>
              </a:spcAft>
            </a:pPr>
            <a:r>
              <a:rPr lang="en-US" dirty="0">
                <a:solidFill>
                  <a:schemeClr val="bg2"/>
                </a:solidFill>
              </a:rPr>
              <a:t>Service connectivity state and how far state objectives are being fulfilled or not.</a:t>
            </a:r>
          </a:p>
          <a:p>
            <a:pPr>
              <a:spcBef>
                <a:spcPts val="0"/>
              </a:spcBef>
              <a:spcAft>
                <a:spcPts val="1200"/>
              </a:spcAft>
            </a:pPr>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SLI metrics and SLO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31" name="Inhaltsplatzhalter 1">
            <a:extLst>
              <a:ext uri="{FF2B5EF4-FFF2-40B4-BE49-F238E27FC236}">
                <a16:creationId xmlns:a16="http://schemas.microsoft.com/office/drawing/2014/main" id="{899E1099-8E9C-E010-BD61-708EC0D0210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32" name="Freeform 81">
            <a:extLst>
              <a:ext uri="{FF2B5EF4-FFF2-40B4-BE49-F238E27FC236}">
                <a16:creationId xmlns:a16="http://schemas.microsoft.com/office/drawing/2014/main" id="{D03B6C09-90B1-0BDC-0F77-B10B14E255CC}"/>
              </a:ext>
            </a:extLst>
          </p:cNvPr>
          <p:cNvSpPr>
            <a:spLocks noEditPoints="1"/>
          </p:cNvSpPr>
          <p:nvPr>
            <p:custDataLst>
              <p:tags r:id="rId1"/>
            </p:custDataLst>
          </p:nvPr>
        </p:nvSpPr>
        <p:spPr bwMode="black">
          <a:xfrm>
            <a:off x="7090391" y="2779170"/>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33" name="Inhaltsplatzhalter 1">
            <a:extLst>
              <a:ext uri="{FF2B5EF4-FFF2-40B4-BE49-F238E27FC236}">
                <a16:creationId xmlns:a16="http://schemas.microsoft.com/office/drawing/2014/main" id="{A4DD281C-5EC9-07EB-ACE2-7F96577CFDCD}"/>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4" name="Graphic 33">
            <a:extLst>
              <a:ext uri="{FF2B5EF4-FFF2-40B4-BE49-F238E27FC236}">
                <a16:creationId xmlns:a16="http://schemas.microsoft.com/office/drawing/2014/main" id="{0F1E6861-5C06-BDA7-A57B-98A7C95B4E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9497" y="1168966"/>
            <a:ext cx="410400" cy="410400"/>
          </a:xfrm>
          <a:prstGeom prst="rect">
            <a:avLst/>
          </a:prstGeom>
        </p:spPr>
      </p:pic>
      <p:pic>
        <p:nvPicPr>
          <p:cNvPr id="35" name="Graphic 34">
            <a:extLst>
              <a:ext uri="{FF2B5EF4-FFF2-40B4-BE49-F238E27FC236}">
                <a16:creationId xmlns:a16="http://schemas.microsoft.com/office/drawing/2014/main" id="{11B0AF31-0AD1-30F4-C200-6BBAEDE1D0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9497" y="5532917"/>
            <a:ext cx="410400" cy="410400"/>
          </a:xfrm>
          <a:prstGeom prst="rect">
            <a:avLst/>
          </a:prstGeom>
        </p:spPr>
      </p:pic>
      <p:sp>
        <p:nvSpPr>
          <p:cNvPr id="36" name="Inhaltsplatzhalter 1">
            <a:extLst>
              <a:ext uri="{FF2B5EF4-FFF2-40B4-BE49-F238E27FC236}">
                <a16:creationId xmlns:a16="http://schemas.microsoft.com/office/drawing/2014/main" id="{9B32A904-AFE8-DC12-EF59-744285BB371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7" name="Graphic 36">
            <a:extLst>
              <a:ext uri="{FF2B5EF4-FFF2-40B4-BE49-F238E27FC236}">
                <a16:creationId xmlns:a16="http://schemas.microsoft.com/office/drawing/2014/main" id="{D12BB9BA-48A7-14FF-0708-466708714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48417" y="3818486"/>
            <a:ext cx="411480" cy="411480"/>
          </a:xfrm>
          <a:prstGeom prst="rect">
            <a:avLst/>
          </a:prstGeom>
        </p:spPr>
      </p:pic>
    </p:spTree>
    <p:extLst>
      <p:ext uri="{BB962C8B-B14F-4D97-AF65-F5344CB8AC3E}">
        <p14:creationId xmlns:p14="http://schemas.microsoft.com/office/powerpoint/2010/main" val="291747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12616" y="4076414"/>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Adj-RIB-Out in BGP Monitoring Protocol</a:t>
            </a:r>
            <a:br>
              <a:rPr lang="en-US" sz="1200" b="1" dirty="0"/>
            </a:br>
            <a:r>
              <a:rPr lang="en-US" sz="1200" dirty="0">
                <a:hlinkClick r:id="rId3"/>
              </a:rPr>
              <a:t>https://tools.ietf.org/html/rfc8671</a:t>
            </a:r>
            <a:endParaRPr lang="de-CH" sz="1200" dirty="0"/>
          </a:p>
          <a:p>
            <a:pPr lvl="1"/>
            <a:endParaRPr lang="de-CH"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3569" y="3573111"/>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Local RIB in BGP Monitoring Protocol</a:t>
            </a:r>
            <a:br>
              <a:rPr lang="de-CH" sz="1200" b="1" dirty="0"/>
            </a:br>
            <a:r>
              <a:rPr lang="de-CH" sz="1200" dirty="0">
                <a:hlinkClick r:id="rId4"/>
              </a:rPr>
              <a:t>https://datatracker.ietf.org/doc/html/rfc9069</a:t>
            </a:r>
            <a:endParaRPr lang="de-CH" sz="1200" dirty="0"/>
          </a:p>
          <a:p>
            <a:pPr lvl="1"/>
            <a:endParaRPr lang="de-CH" sz="1200"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0"/>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Covering all RIB's</a:t>
            </a:r>
            <a:br>
              <a:rPr lang="en-US" sz="2800"/>
            </a:br>
            <a:r>
              <a:rPr lang="en-US" b="0">
                <a:solidFill>
                  <a:schemeClr val="bg1">
                    <a:lumMod val="65000"/>
                  </a:schemeClr>
                </a:solidFill>
              </a:rPr>
              <a:t>Extends much needed RIB coverage</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6" y="1484783"/>
            <a:ext cx="4752528"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BGP route exposure without BMP is a challenge of the first order:</a:t>
            </a:r>
          </a:p>
          <a:p>
            <a:pPr marL="182563" lvl="1" indent="-182563">
              <a:spcBef>
                <a:spcPts val="600"/>
              </a:spcBef>
              <a:buClr>
                <a:schemeClr val="accent2"/>
              </a:buClr>
              <a:buFont typeface="TheSans Swisscom" pitchFamily="34" charset="0"/>
              <a:buChar char="&gt;"/>
            </a:pPr>
            <a:r>
              <a:rPr lang="en-US" sz="1400" dirty="0"/>
              <a:t>Only best path is exposed (missing best-external and ECMP routes)</a:t>
            </a:r>
          </a:p>
          <a:p>
            <a:pPr marL="182563" lvl="1" indent="-182563">
              <a:spcBef>
                <a:spcPts val="600"/>
              </a:spcBef>
              <a:buClr>
                <a:schemeClr val="accent2"/>
              </a:buClr>
              <a:buFont typeface="TheSans Swisscom" pitchFamily="34" charset="0"/>
              <a:buChar char="&gt;"/>
            </a:pPr>
            <a:r>
              <a:rPr lang="en-US" sz="1400" dirty="0"/>
              <a:t>Next-hop attribute not preserved all the time</a:t>
            </a:r>
          </a:p>
          <a:p>
            <a:pPr marL="182563" lvl="1" indent="-182563">
              <a:spcBef>
                <a:spcPts val="600"/>
              </a:spcBef>
              <a:buClr>
                <a:schemeClr val="accent2"/>
              </a:buClr>
              <a:buFont typeface="TheSans Swisscom" pitchFamily="34" charset="0"/>
              <a:buChar char="&gt;"/>
            </a:pPr>
            <a:r>
              <a:rPr lang="en-US" sz="1400" dirty="0"/>
              <a:t>Filtering between RIB's not visible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089573"/>
            <a:ext cx="5112000" cy="1224005"/>
            <a:chOff x="6672263" y="4581127"/>
            <a:chExt cx="5492668" cy="1224005"/>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24005"/>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Adj-RIB-Out </a:t>
              </a:r>
              <a:r>
                <a:rPr lang="en-US" sz="1400" dirty="0"/>
                <a:t>an RFC since November 2019</a:t>
              </a:r>
              <a:r>
                <a:rPr lang="en-US" sz="1400" dirty="0">
                  <a:solidFill>
                    <a:schemeClr val="tx1"/>
                  </a:solidFill>
                </a:rPr>
                <a:t>. </a:t>
              </a:r>
              <a:r>
                <a:rPr lang="en-US" sz="1400" b="1" dirty="0">
                  <a:solidFill>
                    <a:schemeClr val="tx1"/>
                  </a:solidFill>
                </a:rPr>
                <a:t>Local RIB since February 2022</a:t>
              </a:r>
              <a:r>
                <a:rPr lang="en-US" sz="1400" dirty="0">
                  <a:solidFill>
                    <a:schemeClr val="tx1"/>
                  </a:solidFill>
                </a:rPr>
                <a:t>. Juniper, Huawei and Nokia have public releases available supporting both. Cisco has test code available but haven't released yet.</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cxnSp>
        <p:nvCxnSpPr>
          <p:cNvPr id="13" name="Straight Arrow Connector 12">
            <a:extLst>
              <a:ext uri="{FF2B5EF4-FFF2-40B4-BE49-F238E27FC236}">
                <a16:creationId xmlns:a16="http://schemas.microsoft.com/office/drawing/2014/main" id="{AF1CE118-0602-4653-A301-05FAD9459B0C}"/>
              </a:ext>
            </a:extLst>
          </p:cNvPr>
          <p:cNvCxnSpPr>
            <a:cxnSpLocks/>
          </p:cNvCxnSpPr>
          <p:nvPr/>
        </p:nvCxnSpPr>
        <p:spPr bwMode="gray">
          <a:xfrm>
            <a:off x="5257800" y="3657600"/>
            <a:ext cx="1828800"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26FE9E-C0C7-4851-95CC-A49D5EFB486F}"/>
              </a:ext>
            </a:extLst>
          </p:cNvPr>
          <p:cNvCxnSpPr>
            <a:cxnSpLocks/>
          </p:cNvCxnSpPr>
          <p:nvPr/>
        </p:nvCxnSpPr>
        <p:spPr bwMode="gray">
          <a:xfrm>
            <a:off x="5334000" y="4191000"/>
            <a:ext cx="1752600" cy="319044"/>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12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21779" y="3757277"/>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Enterprise-specific TLVs in the BGP Monitoring Protocol</a:t>
            </a:r>
            <a:br>
              <a:rPr lang="en-US" b="1" dirty="0"/>
            </a:br>
            <a:r>
              <a:rPr lang="en-US" sz="1200" dirty="0">
                <a:hlinkClick r:id="rId3"/>
              </a:rPr>
              <a:t>https://tools.ietf.org/html/draft-lucente-grow-bmp-tlv-ebit</a:t>
            </a:r>
            <a:endParaRPr lang="en-US"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2616" y="4297275"/>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BMP Extension for Path Marking TLV</a:t>
            </a:r>
            <a:br>
              <a:rPr lang="en-US" sz="1200" b="1" dirty="0"/>
            </a:br>
            <a:r>
              <a:rPr lang="en-US" sz="1200" dirty="0">
                <a:hlinkClick r:id="rId4"/>
              </a:rPr>
              <a:t>https://tools.ietf.org/html/draft-cppy-grow-bmp-path-marking-tlv</a:t>
            </a:r>
            <a:endParaRPr lang="en-US" sz="1200" dirty="0"/>
          </a:p>
          <a:p>
            <a:pPr lvl="1"/>
            <a:endParaRPr lang="de-CH"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32208"/>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with extended TLV support</a:t>
            </a:r>
            <a:br>
              <a:rPr lang="en-US" sz="2800" b="0">
                <a:solidFill>
                  <a:schemeClr val="bg1">
                    <a:lumMod val="65000"/>
                  </a:schemeClr>
                </a:solidFill>
              </a:rPr>
            </a:br>
            <a:r>
              <a:rPr lang="en-US" b="0">
                <a:solidFill>
                  <a:schemeClr val="bg1">
                    <a:lumMod val="65000"/>
                  </a:schemeClr>
                </a:solidFill>
              </a:rPr>
              <a:t>Brings visibility into FIB's and route-policies</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212616" y="1342587"/>
            <a:ext cx="4752528" cy="180010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Knowing all the routes in all the RIB's brings the new challenge</a:t>
            </a:r>
          </a:p>
          <a:p>
            <a:pPr marL="182563" lvl="1" indent="-182563">
              <a:spcBef>
                <a:spcPts val="600"/>
              </a:spcBef>
              <a:buClr>
                <a:schemeClr val="accent2"/>
              </a:buClr>
              <a:buFont typeface="TheSans Swisscom" pitchFamily="34" charset="0"/>
              <a:buChar char="&gt;"/>
            </a:pPr>
            <a:r>
              <a:rPr lang="en-US" sz="1400" dirty="0"/>
              <a:t>That we don't know how they are being used in the FIB/RIB (which one is best, best-external, ECMP, backup)</a:t>
            </a:r>
          </a:p>
          <a:p>
            <a:pPr marL="182563" lvl="1" indent="-182563">
              <a:spcBef>
                <a:spcPts val="600"/>
              </a:spcBef>
              <a:buClr>
                <a:schemeClr val="accent2"/>
              </a:buClr>
              <a:buFont typeface="TheSans Swisscom" pitchFamily="34" charset="0"/>
              <a:buChar char="&gt;"/>
            </a:pPr>
            <a:r>
              <a:rPr lang="en-US" sz="1400" dirty="0"/>
              <a:t>That we don't know which route-policy permitted/denied/changed which prefix/attribute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433307"/>
            <a:ext cx="5112000" cy="1205627"/>
            <a:chOff x="6672263" y="4581127"/>
            <a:chExt cx="5492668" cy="1205627"/>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05627"/>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For IETF 110 Hackathon, IETF lab network with Big Data integration has </a:t>
              </a:r>
              <a:r>
                <a:rPr lang="en-US" sz="1400" dirty="0"/>
                <a:t>been further extended </a:t>
              </a:r>
              <a:r>
                <a:rPr lang="en-US" sz="1400" dirty="0">
                  <a:solidFill>
                    <a:schemeClr val="tx1"/>
                  </a:solidFill>
                </a:rPr>
                <a:t>to collaborate development research with ETHZ, INSA, </a:t>
              </a:r>
              <a:r>
                <a:rPr lang="en-US" sz="1400" dirty="0"/>
                <a:t>C</a:t>
              </a:r>
              <a:r>
                <a:rPr lang="en-US" sz="1400" dirty="0">
                  <a:solidFill>
                    <a:schemeClr val="tx1"/>
                  </a:solidFill>
                </a:rPr>
                <a:t>isco, Huawei and </a:t>
              </a:r>
              <a:r>
                <a:rPr lang="en-US" sz="1400" dirty="0" err="1">
                  <a:solidFill>
                    <a:schemeClr val="tx1"/>
                  </a:solidFill>
                </a:rPr>
                <a:t>pmacct</a:t>
              </a:r>
              <a:r>
                <a:rPr lang="en-US" sz="1400" dirty="0">
                  <a:solidFill>
                    <a:schemeClr val="tx1"/>
                  </a:solidFill>
                </a:rPr>
                <a:t> (open source data-collection by Paolo Lucente).</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sp>
        <p:nvSpPr>
          <p:cNvPr id="13" name="Inhaltsplatzhalter 1">
            <a:extLst>
              <a:ext uri="{FF2B5EF4-FFF2-40B4-BE49-F238E27FC236}">
                <a16:creationId xmlns:a16="http://schemas.microsoft.com/office/drawing/2014/main" id="{7A3A3EFF-D1F5-441A-A24B-DA85679D0512}"/>
              </a:ext>
            </a:extLst>
          </p:cNvPr>
          <p:cNvSpPr txBox="1">
            <a:spLocks/>
          </p:cNvSpPr>
          <p:nvPr/>
        </p:nvSpPr>
        <p:spPr bwMode="black">
          <a:xfrm>
            <a:off x="1222732" y="4837273"/>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a:t>Logging of routing events in BGP Monitoring Protocol</a:t>
            </a:r>
            <a:br>
              <a:rPr lang="en-US" sz="1200" b="1" dirty="0"/>
            </a:br>
            <a:r>
              <a:rPr lang="en-US" sz="1200" dirty="0">
                <a:hlinkClick r:id="rId6"/>
              </a:rPr>
              <a:t>https://datatracker.ietf.org/doc/html/draft-ietf-grow-bmp-rel</a:t>
            </a:r>
            <a:endParaRPr lang="en-US" sz="1200" dirty="0"/>
          </a:p>
        </p:txBody>
      </p:sp>
      <p:cxnSp>
        <p:nvCxnSpPr>
          <p:cNvPr id="10" name="Straight Arrow Connector 9">
            <a:extLst>
              <a:ext uri="{FF2B5EF4-FFF2-40B4-BE49-F238E27FC236}">
                <a16:creationId xmlns:a16="http://schemas.microsoft.com/office/drawing/2014/main" id="{8EC4BCCF-A71A-43AB-9497-346DAB8BAF99}"/>
              </a:ext>
            </a:extLst>
          </p:cNvPr>
          <p:cNvCxnSpPr>
            <a:cxnSpLocks/>
          </p:cNvCxnSpPr>
          <p:nvPr/>
        </p:nvCxnSpPr>
        <p:spPr bwMode="gray">
          <a:xfrm>
            <a:off x="5965144" y="3667002"/>
            <a:ext cx="1273856" cy="2820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63C7EE-D731-4A02-A296-F68908941CBE}"/>
              </a:ext>
            </a:extLst>
          </p:cNvPr>
          <p:cNvCxnSpPr>
            <a:cxnSpLocks/>
          </p:cNvCxnSpPr>
          <p:nvPr/>
        </p:nvCxnSpPr>
        <p:spPr bwMode="gray">
          <a:xfrm>
            <a:off x="5965144" y="4221334"/>
            <a:ext cx="5005077"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3AE089-AAAF-482D-8FCC-016EE258449E}"/>
              </a:ext>
            </a:extLst>
          </p:cNvPr>
          <p:cNvCxnSpPr>
            <a:cxnSpLocks/>
          </p:cNvCxnSpPr>
          <p:nvPr/>
        </p:nvCxnSpPr>
        <p:spPr bwMode="gray">
          <a:xfrm>
            <a:off x="6119597" y="5139430"/>
            <a:ext cx="671814" cy="161899"/>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Inhaltsplatzhalter 1">
            <a:extLst>
              <a:ext uri="{FF2B5EF4-FFF2-40B4-BE49-F238E27FC236}">
                <a16:creationId xmlns:a16="http://schemas.microsoft.com/office/drawing/2014/main" id="{BB135A0B-17AA-44D2-A1ED-F57AD592C6D9}"/>
              </a:ext>
            </a:extLst>
          </p:cNvPr>
          <p:cNvSpPr txBox="1">
            <a:spLocks/>
          </p:cNvSpPr>
          <p:nvPr/>
        </p:nvSpPr>
        <p:spPr bwMode="black">
          <a:xfrm>
            <a:off x="1229990" y="3279779"/>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TLV support for BMP Route Monitoring and Peer Down Messages</a:t>
            </a:r>
            <a:br>
              <a:rPr lang="en-US" b="1" dirty="0"/>
            </a:br>
            <a:r>
              <a:rPr lang="en-US" sz="1200" dirty="0">
                <a:hlinkClick r:id="rId7"/>
              </a:rPr>
              <a:t>https://tools.ietf.org/html/draft-ietf-grow-bmp-tlv</a:t>
            </a:r>
            <a:endParaRPr lang="en-US" sz="1200" dirty="0"/>
          </a:p>
          <a:p>
            <a:pPr lvl="1"/>
            <a:endParaRPr lang="en-US" sz="1200" dirty="0"/>
          </a:p>
        </p:txBody>
      </p:sp>
    </p:spTree>
    <p:extLst>
      <p:ext uri="{BB962C8B-B14F-4D97-AF65-F5344CB8AC3E}">
        <p14:creationId xmlns:p14="http://schemas.microsoft.com/office/powerpoint/2010/main" val="57829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8EE7777F-2068-4967-99F5-C7AAE9E07F7D}"/>
              </a:ext>
            </a:extLst>
          </p:cNvPr>
          <p:cNvSpPr>
            <a:spLocks noGrp="1"/>
          </p:cNvSpPr>
          <p:nvPr>
            <p:ph type="sldNum" sz="quarter" idx="12"/>
          </p:nvPr>
        </p:nvSpPr>
        <p:spPr/>
        <p:txBody>
          <a:bodyPr/>
          <a:lstStyle/>
          <a:p>
            <a:fld id="{8FF9B0DE-3FEB-4AA0-B465-B80EF7C1333D}" type="slidenum">
              <a:rPr lang="en-US" smtClean="0"/>
              <a:pPr/>
              <a:t>2</a:t>
            </a:fld>
            <a:endParaRPr lang="en-US"/>
          </a:p>
        </p:txBody>
      </p:sp>
      <p:sp>
        <p:nvSpPr>
          <p:cNvPr id="10" name="Title 7">
            <a:extLst>
              <a:ext uri="{FF2B5EF4-FFF2-40B4-BE49-F238E27FC236}">
                <a16:creationId xmlns:a16="http://schemas.microsoft.com/office/drawing/2014/main" id="{888076A8-E832-4482-81D7-F118AA3F585C}"/>
              </a:ext>
            </a:extLst>
          </p:cNvPr>
          <p:cNvSpPr txBox="1">
            <a:spLocks/>
          </p:cNvSpPr>
          <p:nvPr/>
        </p:nvSpPr>
        <p:spPr>
          <a:xfrm>
            <a:off x="1027998" y="332656"/>
            <a:ext cx="9603980"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sz="2800" dirty="0"/>
              <a:t>Nationwide Network Outages everywhere</a:t>
            </a:r>
            <a:br>
              <a:rPr lang="en-US" dirty="0"/>
            </a:br>
            <a:r>
              <a:rPr lang="en-US" b="0" dirty="0">
                <a:solidFill>
                  <a:schemeClr val="bg1">
                    <a:lumMod val="65000"/>
                  </a:schemeClr>
                </a:solidFill>
              </a:rPr>
              <a:t>Increasing in impact and duration - hinting Network Visibility deficiencies </a:t>
            </a:r>
          </a:p>
        </p:txBody>
      </p:sp>
      <p:pic>
        <p:nvPicPr>
          <p:cNvPr id="6" name="Picture 5">
            <a:extLst>
              <a:ext uri="{FF2B5EF4-FFF2-40B4-BE49-F238E27FC236}">
                <a16:creationId xmlns:a16="http://schemas.microsoft.com/office/drawing/2014/main" id="{B8F4BEDA-9609-474A-8EBF-BE83590D751C}"/>
              </a:ext>
            </a:extLst>
          </p:cNvPr>
          <p:cNvPicPr>
            <a:picLocks noChangeAspect="1"/>
          </p:cNvPicPr>
          <p:nvPr/>
        </p:nvPicPr>
        <p:blipFill>
          <a:blip r:embed="rId3"/>
          <a:stretch>
            <a:fillRect/>
          </a:stretch>
        </p:blipFill>
        <p:spPr>
          <a:xfrm>
            <a:off x="411654" y="1423418"/>
            <a:ext cx="2645012" cy="2260338"/>
          </a:xfrm>
          <a:prstGeom prst="rect">
            <a:avLst/>
          </a:prstGeom>
          <a:effectLst>
            <a:outerShdw blurRad="50800" dist="38100" dir="2700000" algn="tl" rotWithShape="0">
              <a:prstClr val="black">
                <a:alpha val="40000"/>
              </a:prstClr>
            </a:outerShdw>
            <a:softEdge rad="31750"/>
          </a:effectLst>
        </p:spPr>
      </p:pic>
      <p:pic>
        <p:nvPicPr>
          <p:cNvPr id="7" name="Picture 6">
            <a:extLst>
              <a:ext uri="{FF2B5EF4-FFF2-40B4-BE49-F238E27FC236}">
                <a16:creationId xmlns:a16="http://schemas.microsoft.com/office/drawing/2014/main" id="{A438AC47-E081-4AD1-9DA1-4A085B6D2781}"/>
              </a:ext>
            </a:extLst>
          </p:cNvPr>
          <p:cNvPicPr>
            <a:picLocks noChangeAspect="1"/>
          </p:cNvPicPr>
          <p:nvPr/>
        </p:nvPicPr>
        <p:blipFill>
          <a:blip r:embed="rId4"/>
          <a:stretch>
            <a:fillRect/>
          </a:stretch>
        </p:blipFill>
        <p:spPr>
          <a:xfrm>
            <a:off x="6278586" y="1360413"/>
            <a:ext cx="2856750" cy="2814562"/>
          </a:xfrm>
          <a:prstGeom prst="rect">
            <a:avLst/>
          </a:prstGeom>
          <a:effectLst>
            <a:outerShdw blurRad="50800" dist="38100" dir="2700000" algn="tl" rotWithShape="0">
              <a:prstClr val="black">
                <a:alpha val="40000"/>
              </a:prstClr>
            </a:outerShdw>
            <a:softEdge rad="31750"/>
          </a:effectLst>
        </p:spPr>
      </p:pic>
      <p:pic>
        <p:nvPicPr>
          <p:cNvPr id="9" name="Picture 8">
            <a:extLst>
              <a:ext uri="{FF2B5EF4-FFF2-40B4-BE49-F238E27FC236}">
                <a16:creationId xmlns:a16="http://schemas.microsoft.com/office/drawing/2014/main" id="{492B0E26-807A-425C-BA36-10628AAA4D5E}"/>
              </a:ext>
            </a:extLst>
          </p:cNvPr>
          <p:cNvPicPr>
            <a:picLocks noChangeAspect="1"/>
          </p:cNvPicPr>
          <p:nvPr/>
        </p:nvPicPr>
        <p:blipFill>
          <a:blip r:embed="rId5"/>
          <a:stretch>
            <a:fillRect/>
          </a:stretch>
        </p:blipFill>
        <p:spPr>
          <a:xfrm>
            <a:off x="3368133" y="1539749"/>
            <a:ext cx="2668327" cy="2455891"/>
          </a:xfrm>
          <a:prstGeom prst="rect">
            <a:avLst/>
          </a:prstGeom>
          <a:effectLst>
            <a:outerShdw blurRad="50800" dist="38100" dir="2700000" algn="tl" rotWithShape="0">
              <a:prstClr val="black">
                <a:alpha val="40000"/>
              </a:prstClr>
            </a:outerShdw>
            <a:softEdge rad="31750"/>
          </a:effectLst>
        </p:spPr>
      </p:pic>
      <p:pic>
        <p:nvPicPr>
          <p:cNvPr id="11" name="Picture 10">
            <a:extLst>
              <a:ext uri="{FF2B5EF4-FFF2-40B4-BE49-F238E27FC236}">
                <a16:creationId xmlns:a16="http://schemas.microsoft.com/office/drawing/2014/main" id="{2E0435BA-D7F9-43A2-8427-E109B1E46594}"/>
              </a:ext>
            </a:extLst>
          </p:cNvPr>
          <p:cNvPicPr>
            <a:picLocks noChangeAspect="1"/>
          </p:cNvPicPr>
          <p:nvPr/>
        </p:nvPicPr>
        <p:blipFill>
          <a:blip r:embed="rId6"/>
          <a:stretch>
            <a:fillRect/>
          </a:stretch>
        </p:blipFill>
        <p:spPr>
          <a:xfrm>
            <a:off x="6918631" y="4259676"/>
            <a:ext cx="2405588" cy="2496222"/>
          </a:xfrm>
          <a:prstGeom prst="rect">
            <a:avLst/>
          </a:prstGeom>
          <a:effectLst>
            <a:outerShdw blurRad="50800" dist="38100" dir="2700000" algn="tl" rotWithShape="0">
              <a:prstClr val="black">
                <a:alpha val="40000"/>
              </a:prstClr>
            </a:outerShdw>
            <a:softEdge rad="31750"/>
          </a:effectLst>
        </p:spPr>
      </p:pic>
      <p:pic>
        <p:nvPicPr>
          <p:cNvPr id="3" name="Picture 2">
            <a:extLst>
              <a:ext uri="{FF2B5EF4-FFF2-40B4-BE49-F238E27FC236}">
                <a16:creationId xmlns:a16="http://schemas.microsoft.com/office/drawing/2014/main" id="{D7807C86-4C8A-4F3A-ACA6-D8441450D55C}"/>
              </a:ext>
            </a:extLst>
          </p:cNvPr>
          <p:cNvPicPr>
            <a:picLocks noChangeAspect="1"/>
          </p:cNvPicPr>
          <p:nvPr/>
        </p:nvPicPr>
        <p:blipFill>
          <a:blip r:embed="rId7"/>
          <a:stretch>
            <a:fillRect/>
          </a:stretch>
        </p:blipFill>
        <p:spPr>
          <a:xfrm>
            <a:off x="684206" y="3770504"/>
            <a:ext cx="2571990" cy="2986827"/>
          </a:xfrm>
          <a:prstGeom prst="rect">
            <a:avLst/>
          </a:prstGeom>
          <a:effectLst>
            <a:outerShdw blurRad="50800" dist="38100" dir="2700000" algn="tl" rotWithShape="0">
              <a:prstClr val="black">
                <a:alpha val="40000"/>
              </a:prstClr>
            </a:outerShdw>
            <a:softEdge rad="31750"/>
          </a:effectLst>
        </p:spPr>
      </p:pic>
      <p:pic>
        <p:nvPicPr>
          <p:cNvPr id="8" name="Picture 7">
            <a:extLst>
              <a:ext uri="{FF2B5EF4-FFF2-40B4-BE49-F238E27FC236}">
                <a16:creationId xmlns:a16="http://schemas.microsoft.com/office/drawing/2014/main" id="{5356AA7C-D99A-4F4E-B017-270754C83051}"/>
              </a:ext>
            </a:extLst>
          </p:cNvPr>
          <p:cNvPicPr>
            <a:picLocks noChangeAspect="1"/>
          </p:cNvPicPr>
          <p:nvPr/>
        </p:nvPicPr>
        <p:blipFill>
          <a:blip r:embed="rId8"/>
          <a:stretch>
            <a:fillRect/>
          </a:stretch>
        </p:blipFill>
        <p:spPr>
          <a:xfrm>
            <a:off x="3368133" y="4259676"/>
            <a:ext cx="3326487" cy="2013660"/>
          </a:xfrm>
          <a:prstGeom prst="rect">
            <a:avLst/>
          </a:prstGeom>
        </p:spPr>
      </p:pic>
      <p:pic>
        <p:nvPicPr>
          <p:cNvPr id="4" name="Picture 3">
            <a:extLst>
              <a:ext uri="{FF2B5EF4-FFF2-40B4-BE49-F238E27FC236}">
                <a16:creationId xmlns:a16="http://schemas.microsoft.com/office/drawing/2014/main" id="{5FC46D57-0537-B8F3-A017-E62EE350B365}"/>
              </a:ext>
            </a:extLst>
          </p:cNvPr>
          <p:cNvPicPr>
            <a:picLocks noChangeAspect="1"/>
          </p:cNvPicPr>
          <p:nvPr/>
        </p:nvPicPr>
        <p:blipFill>
          <a:blip r:embed="rId9"/>
          <a:stretch>
            <a:fillRect/>
          </a:stretch>
        </p:blipFill>
        <p:spPr>
          <a:xfrm>
            <a:off x="9258380" y="1539748"/>
            <a:ext cx="2721020" cy="2496221"/>
          </a:xfrm>
          <a:prstGeom prst="rect">
            <a:avLst/>
          </a:prstGeom>
        </p:spPr>
      </p:pic>
    </p:spTree>
    <p:extLst>
      <p:ext uri="{BB962C8B-B14F-4D97-AF65-F5344CB8AC3E}">
        <p14:creationId xmlns:p14="http://schemas.microsoft.com/office/powerpoint/2010/main" val="1112473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3</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1409737"/>
            <a:ext cx="10887639" cy="2755325"/>
          </a:xfrm>
        </p:spPr>
        <p:txBody>
          <a:bodyPr/>
          <a:lstStyle/>
          <a:p>
            <a:pPr algn="ctr">
              <a:lnSpc>
                <a:spcPct val="150000"/>
              </a:lnSpc>
              <a:spcBef>
                <a:spcPts val="600"/>
              </a:spcBef>
              <a:spcAft>
                <a:spcPts val="600"/>
              </a:spcAft>
            </a:pPr>
            <a:r>
              <a:rPr lang="en-US" sz="3600" dirty="0"/>
              <a:t>“ </a:t>
            </a:r>
            <a:r>
              <a:rPr lang="en-US" sz="3600" i="1" dirty="0"/>
              <a:t>Swisscom would not have chosen SRv6 </a:t>
            </a:r>
            <a:br>
              <a:rPr lang="en-US" sz="3600" i="1" dirty="0"/>
            </a:br>
            <a:r>
              <a:rPr lang="en-US" sz="3600" i="1" dirty="0"/>
              <a:t>if data plane visibility wasn't implemented </a:t>
            </a:r>
            <a:br>
              <a:rPr lang="en-US" sz="3600" i="1" dirty="0"/>
            </a:br>
            <a:r>
              <a:rPr lang="en-US" sz="3600" i="1" dirty="0"/>
              <a:t>we would not deploy in production </a:t>
            </a:r>
            <a:r>
              <a:rPr lang="en-US" sz="3600" dirty="0"/>
              <a:t>“</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374274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CB036-EC4A-4EFE-B93C-67D73666902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F9B0DE-3FEB-4AA0-B465-B80EF7C1333D}" type="slidenum">
              <a:rPr kumimoji="0" lang="en-US" sz="16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7" name="Title 6">
            <a:extLst>
              <a:ext uri="{FF2B5EF4-FFF2-40B4-BE49-F238E27FC236}">
                <a16:creationId xmlns:a16="http://schemas.microsoft.com/office/drawing/2014/main" id="{CB2954CC-8B28-4389-BD57-E4994D1541B6}"/>
              </a:ext>
            </a:extLst>
          </p:cNvPr>
          <p:cNvSpPr>
            <a:spLocks noGrp="1"/>
          </p:cNvSpPr>
          <p:nvPr>
            <p:ph type="title" idx="4294967295"/>
          </p:nvPr>
        </p:nvSpPr>
        <p:spPr>
          <a:xfrm>
            <a:off x="0" y="333375"/>
            <a:ext cx="2808288" cy="647700"/>
          </a:xfrm>
        </p:spPr>
        <p:txBody>
          <a:bodyPr/>
          <a:lstStyle/>
          <a:p>
            <a:r>
              <a:rPr lang="en-US" dirty="0"/>
              <a:t> </a:t>
            </a:r>
          </a:p>
        </p:txBody>
      </p:sp>
      <p:sp>
        <p:nvSpPr>
          <p:cNvPr id="9" name="Inhaltsplatzhalter 2">
            <a:extLst>
              <a:ext uri="{FF2B5EF4-FFF2-40B4-BE49-F238E27FC236}">
                <a16:creationId xmlns:a16="http://schemas.microsoft.com/office/drawing/2014/main" id="{06EED0C6-5E26-416B-A2C9-278CEB4B5738}"/>
              </a:ext>
            </a:extLst>
          </p:cNvPr>
          <p:cNvSpPr txBox="1">
            <a:spLocks/>
          </p:cNvSpPr>
          <p:nvPr/>
        </p:nvSpPr>
        <p:spPr bwMode="black">
          <a:xfrm>
            <a:off x="2016844" y="1807701"/>
            <a:ext cx="4449191"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Swisscom Data Mesh onboarded, Anomaly Detection Feasibility</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10 active users. 9 platforms. 87 nodes. 250'000 metrics per seconds. </a:t>
            </a:r>
          </a:p>
        </p:txBody>
      </p:sp>
      <p:sp>
        <p:nvSpPr>
          <p:cNvPr id="10" name="Titel 11">
            <a:extLst>
              <a:ext uri="{FF2B5EF4-FFF2-40B4-BE49-F238E27FC236}">
                <a16:creationId xmlns:a16="http://schemas.microsoft.com/office/drawing/2014/main" id="{45E2BF80-4C23-4313-BBA8-1440353B7BA3}"/>
              </a:ext>
            </a:extLst>
          </p:cNvPr>
          <p:cNvSpPr txBox="1">
            <a:spLocks/>
          </p:cNvSpPr>
          <p:nvPr/>
        </p:nvSpPr>
        <p:spPr bwMode="black">
          <a:xfrm>
            <a:off x="254228" y="1807701"/>
            <a:ext cx="1114546"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2017-2018</a:t>
            </a:r>
          </a:p>
        </p:txBody>
      </p:sp>
      <p:sp>
        <p:nvSpPr>
          <p:cNvPr id="12" name="Titel 11">
            <a:extLst>
              <a:ext uri="{FF2B5EF4-FFF2-40B4-BE49-F238E27FC236}">
                <a16:creationId xmlns:a16="http://schemas.microsoft.com/office/drawing/2014/main" id="{45359ADA-1B55-44C8-BFDB-B206CCF445D2}"/>
              </a:ext>
            </a:extLst>
          </p:cNvPr>
          <p:cNvSpPr txBox="1">
            <a:spLocks/>
          </p:cNvSpPr>
          <p:nvPr/>
        </p:nvSpPr>
        <p:spPr bwMode="black">
          <a:xfrm>
            <a:off x="240060" y="2262590"/>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2019</a:t>
            </a:r>
          </a:p>
        </p:txBody>
      </p:sp>
      <p:sp>
        <p:nvSpPr>
          <p:cNvPr id="13" name="Titel 11">
            <a:extLst>
              <a:ext uri="{FF2B5EF4-FFF2-40B4-BE49-F238E27FC236}">
                <a16:creationId xmlns:a16="http://schemas.microsoft.com/office/drawing/2014/main" id="{3806DEF0-00DB-4FE7-BE92-B9084BACD05C}"/>
              </a:ext>
            </a:extLst>
          </p:cNvPr>
          <p:cNvSpPr txBox="1">
            <a:spLocks/>
          </p:cNvSpPr>
          <p:nvPr/>
        </p:nvSpPr>
        <p:spPr bwMode="black">
          <a:xfrm>
            <a:off x="216742" y="2929007"/>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2020</a:t>
            </a:r>
          </a:p>
        </p:txBody>
      </p:sp>
      <p:sp>
        <p:nvSpPr>
          <p:cNvPr id="14" name="Inhaltsplatzhalter 2">
            <a:extLst>
              <a:ext uri="{FF2B5EF4-FFF2-40B4-BE49-F238E27FC236}">
                <a16:creationId xmlns:a16="http://schemas.microsoft.com/office/drawing/2014/main" id="{8D7BABC2-8669-48D6-80E4-670851391A50}"/>
              </a:ext>
            </a:extLst>
          </p:cNvPr>
          <p:cNvSpPr txBox="1">
            <a:spLocks/>
          </p:cNvSpPr>
          <p:nvPr/>
        </p:nvSpPr>
        <p:spPr bwMode="black">
          <a:xfrm>
            <a:off x="2029172" y="2262590"/>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BMP YANG Push IETF Engagement started</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40 active users. 17 platforms. 233 nodes. 1'200'000 metrics per second.</a:t>
            </a:r>
          </a:p>
        </p:txBody>
      </p:sp>
      <p:sp>
        <p:nvSpPr>
          <p:cNvPr id="15" name="Inhaltsplatzhalter 2">
            <a:extLst>
              <a:ext uri="{FF2B5EF4-FFF2-40B4-BE49-F238E27FC236}">
                <a16:creationId xmlns:a16="http://schemas.microsoft.com/office/drawing/2014/main" id="{39142325-FD64-45D9-9834-E63A36AF6DA3}"/>
              </a:ext>
            </a:extLst>
          </p:cNvPr>
          <p:cNvSpPr txBox="1">
            <a:spLocks/>
          </p:cNvSpPr>
          <p:nvPr/>
        </p:nvSpPr>
        <p:spPr bwMode="black">
          <a:xfrm>
            <a:off x="2016846" y="289437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Pivot Migration, Druid Scale Out, </a:t>
            </a:r>
            <a:b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IETF collaboration established</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160 active users. 34 platforms. 2500 nodes. 3'000'000 metrics per second. Active probing with 1'500'000 broadband subscribers.</a:t>
            </a:r>
          </a:p>
        </p:txBody>
      </p:sp>
      <p:sp>
        <p:nvSpPr>
          <p:cNvPr id="26" name="Inhaltsplatzhalter 2">
            <a:extLst>
              <a:ext uri="{FF2B5EF4-FFF2-40B4-BE49-F238E27FC236}">
                <a16:creationId xmlns:a16="http://schemas.microsoft.com/office/drawing/2014/main" id="{497E575D-B8C2-4224-A744-A7B13C57660E}"/>
              </a:ext>
            </a:extLst>
          </p:cNvPr>
          <p:cNvSpPr txBox="1">
            <a:spLocks/>
          </p:cNvSpPr>
          <p:nvPr/>
        </p:nvSpPr>
        <p:spPr bwMode="black">
          <a:xfrm>
            <a:off x="2016846" y="136031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Flow Aggregation Proof of Concept </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Internet Distribution Core and TV 2.0 </a:t>
            </a:r>
          </a:p>
        </p:txBody>
      </p:sp>
      <p:sp>
        <p:nvSpPr>
          <p:cNvPr id="27" name="Titel 11">
            <a:extLst>
              <a:ext uri="{FF2B5EF4-FFF2-40B4-BE49-F238E27FC236}">
                <a16:creationId xmlns:a16="http://schemas.microsoft.com/office/drawing/2014/main" id="{8B51B47C-F3DC-4138-8BEA-9BE11738AFBF}"/>
              </a:ext>
            </a:extLst>
          </p:cNvPr>
          <p:cNvSpPr txBox="1">
            <a:spLocks/>
          </p:cNvSpPr>
          <p:nvPr/>
        </p:nvSpPr>
        <p:spPr bwMode="black">
          <a:xfrm>
            <a:off x="287284" y="1360319"/>
            <a:ext cx="1081489"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2015-2016</a:t>
            </a:r>
          </a:p>
        </p:txBody>
      </p:sp>
      <p:sp>
        <p:nvSpPr>
          <p:cNvPr id="29" name="Freeform: Shape 28">
            <a:extLst>
              <a:ext uri="{FF2B5EF4-FFF2-40B4-BE49-F238E27FC236}">
                <a16:creationId xmlns:a16="http://schemas.microsoft.com/office/drawing/2014/main" id="{C61D394D-129D-4CA5-B057-22889349BC8F}"/>
              </a:ext>
            </a:extLst>
          </p:cNvPr>
          <p:cNvSpPr/>
          <p:nvPr/>
        </p:nvSpPr>
        <p:spPr bwMode="gray">
          <a:xfrm>
            <a:off x="7709198" y="2355560"/>
            <a:ext cx="4378036" cy="1888342"/>
          </a:xfrm>
          <a:custGeom>
            <a:avLst/>
            <a:gdLst>
              <a:gd name="connsiteX0" fmla="*/ 0 w 4655127"/>
              <a:gd name="connsiteY0" fmla="*/ 1589193 h 2010346"/>
              <a:gd name="connsiteX1" fmla="*/ 794327 w 4655127"/>
              <a:gd name="connsiteY1" fmla="*/ 1663084 h 2010346"/>
              <a:gd name="connsiteX2" fmla="*/ 2235200 w 4655127"/>
              <a:gd name="connsiteY2" fmla="*/ 539 h 2010346"/>
              <a:gd name="connsiteX3" fmla="*/ 3740727 w 4655127"/>
              <a:gd name="connsiteY3" fmla="*/ 1857048 h 2010346"/>
              <a:gd name="connsiteX4" fmla="*/ 4655127 w 4655127"/>
              <a:gd name="connsiteY4" fmla="*/ 1884757 h 2010346"/>
              <a:gd name="connsiteX0" fmla="*/ 0 w 4655127"/>
              <a:gd name="connsiteY0" fmla="*/ 1588735 h 1937418"/>
              <a:gd name="connsiteX1" fmla="*/ 794327 w 4655127"/>
              <a:gd name="connsiteY1" fmla="*/ 1662626 h 1937418"/>
              <a:gd name="connsiteX2" fmla="*/ 2235200 w 4655127"/>
              <a:gd name="connsiteY2" fmla="*/ 81 h 1937418"/>
              <a:gd name="connsiteX3" fmla="*/ 3639127 w 4655127"/>
              <a:gd name="connsiteY3" fmla="*/ 1736517 h 1937418"/>
              <a:gd name="connsiteX4" fmla="*/ 4655127 w 4655127"/>
              <a:gd name="connsiteY4" fmla="*/ 1884299 h 1937418"/>
              <a:gd name="connsiteX0" fmla="*/ 0 w 4645890"/>
              <a:gd name="connsiteY0" fmla="*/ 1588735 h 1900131"/>
              <a:gd name="connsiteX1" fmla="*/ 794327 w 4645890"/>
              <a:gd name="connsiteY1" fmla="*/ 1662626 h 1900131"/>
              <a:gd name="connsiteX2" fmla="*/ 2235200 w 4645890"/>
              <a:gd name="connsiteY2" fmla="*/ 81 h 1900131"/>
              <a:gd name="connsiteX3" fmla="*/ 3639127 w 4645890"/>
              <a:gd name="connsiteY3" fmla="*/ 1736517 h 1900131"/>
              <a:gd name="connsiteX4" fmla="*/ 4645890 w 4645890"/>
              <a:gd name="connsiteY4" fmla="*/ 1810408 h 1900131"/>
              <a:gd name="connsiteX0" fmla="*/ 0 w 4645890"/>
              <a:gd name="connsiteY0" fmla="*/ 1588676 h 1843012"/>
              <a:gd name="connsiteX1" fmla="*/ 794327 w 4645890"/>
              <a:gd name="connsiteY1" fmla="*/ 1662567 h 1843012"/>
              <a:gd name="connsiteX2" fmla="*/ 2235200 w 4645890"/>
              <a:gd name="connsiteY2" fmla="*/ 22 h 1843012"/>
              <a:gd name="connsiteX3" fmla="*/ 3546764 w 4645890"/>
              <a:gd name="connsiteY3" fmla="*/ 1625621 h 1843012"/>
              <a:gd name="connsiteX4" fmla="*/ 4645890 w 4645890"/>
              <a:gd name="connsiteY4" fmla="*/ 1810349 h 1843012"/>
              <a:gd name="connsiteX0" fmla="*/ 0 w 4645890"/>
              <a:gd name="connsiteY0" fmla="*/ 1588660 h 1850511"/>
              <a:gd name="connsiteX1" fmla="*/ 794327 w 4645890"/>
              <a:gd name="connsiteY1" fmla="*/ 1662551 h 1850511"/>
              <a:gd name="connsiteX2" fmla="*/ 2235200 w 4645890"/>
              <a:gd name="connsiteY2" fmla="*/ 6 h 1850511"/>
              <a:gd name="connsiteX3" fmla="*/ 3546764 w 4645890"/>
              <a:gd name="connsiteY3" fmla="*/ 1644077 h 1850511"/>
              <a:gd name="connsiteX4" fmla="*/ 4645890 w 4645890"/>
              <a:gd name="connsiteY4" fmla="*/ 1810333 h 1850511"/>
              <a:gd name="connsiteX0" fmla="*/ 0 w 4645890"/>
              <a:gd name="connsiteY0" fmla="*/ 1588660 h 1856372"/>
              <a:gd name="connsiteX1" fmla="*/ 794327 w 4645890"/>
              <a:gd name="connsiteY1" fmla="*/ 1662551 h 1856372"/>
              <a:gd name="connsiteX2" fmla="*/ 2235200 w 4645890"/>
              <a:gd name="connsiteY2" fmla="*/ 6 h 1856372"/>
              <a:gd name="connsiteX3" fmla="*/ 3546764 w 4645890"/>
              <a:gd name="connsiteY3" fmla="*/ 1644077 h 1856372"/>
              <a:gd name="connsiteX4" fmla="*/ 4645890 w 4645890"/>
              <a:gd name="connsiteY4" fmla="*/ 1819570 h 1856372"/>
              <a:gd name="connsiteX0" fmla="*/ 0 w 4645890"/>
              <a:gd name="connsiteY0" fmla="*/ 1588701 h 1856413"/>
              <a:gd name="connsiteX1" fmla="*/ 794327 w 4645890"/>
              <a:gd name="connsiteY1" fmla="*/ 1699538 h 1856413"/>
              <a:gd name="connsiteX2" fmla="*/ 2235200 w 4645890"/>
              <a:gd name="connsiteY2" fmla="*/ 47 h 1856413"/>
              <a:gd name="connsiteX3" fmla="*/ 3546764 w 4645890"/>
              <a:gd name="connsiteY3" fmla="*/ 1644118 h 1856413"/>
              <a:gd name="connsiteX4" fmla="*/ 4645890 w 4645890"/>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38254"/>
              <a:gd name="connsiteY0" fmla="*/ 1801137 h 1856413"/>
              <a:gd name="connsiteX1" fmla="*/ 886691 w 4738254"/>
              <a:gd name="connsiteY1" fmla="*/ 1699538 h 1856413"/>
              <a:gd name="connsiteX2" fmla="*/ 2327564 w 4738254"/>
              <a:gd name="connsiteY2" fmla="*/ 47 h 1856413"/>
              <a:gd name="connsiteX3" fmla="*/ 3639128 w 4738254"/>
              <a:gd name="connsiteY3" fmla="*/ 1644118 h 1856413"/>
              <a:gd name="connsiteX4" fmla="*/ 4738254 w 4738254"/>
              <a:gd name="connsiteY4" fmla="*/ 1819611 h 1856413"/>
              <a:gd name="connsiteX0" fmla="*/ 0 w 4738254"/>
              <a:gd name="connsiteY0" fmla="*/ 1801137 h 1860762"/>
              <a:gd name="connsiteX1" fmla="*/ 886691 w 4738254"/>
              <a:gd name="connsiteY1" fmla="*/ 1699538 h 1860762"/>
              <a:gd name="connsiteX2" fmla="*/ 2327564 w 4738254"/>
              <a:gd name="connsiteY2" fmla="*/ 47 h 1860762"/>
              <a:gd name="connsiteX3" fmla="*/ 3639128 w 4738254"/>
              <a:gd name="connsiteY3" fmla="*/ 1644118 h 1860762"/>
              <a:gd name="connsiteX4" fmla="*/ 4738254 w 4738254"/>
              <a:gd name="connsiteY4" fmla="*/ 1819611 h 1860762"/>
              <a:gd name="connsiteX0" fmla="*/ 0 w 4719782"/>
              <a:gd name="connsiteY0" fmla="*/ 1828846 h 1873858"/>
              <a:gd name="connsiteX1" fmla="*/ 868219 w 4719782"/>
              <a:gd name="connsiteY1" fmla="*/ 1699538 h 1873858"/>
              <a:gd name="connsiteX2" fmla="*/ 2309092 w 4719782"/>
              <a:gd name="connsiteY2" fmla="*/ 47 h 1873858"/>
              <a:gd name="connsiteX3" fmla="*/ 3620656 w 4719782"/>
              <a:gd name="connsiteY3" fmla="*/ 1644118 h 1873858"/>
              <a:gd name="connsiteX4" fmla="*/ 4719782 w 4719782"/>
              <a:gd name="connsiteY4" fmla="*/ 1819611 h 1873858"/>
              <a:gd name="connsiteX0" fmla="*/ 0 w 4719782"/>
              <a:gd name="connsiteY0" fmla="*/ 1828846 h 1859118"/>
              <a:gd name="connsiteX1" fmla="*/ 868219 w 4719782"/>
              <a:gd name="connsiteY1" fmla="*/ 1699538 h 1859118"/>
              <a:gd name="connsiteX2" fmla="*/ 2309092 w 4719782"/>
              <a:gd name="connsiteY2" fmla="*/ 47 h 1859118"/>
              <a:gd name="connsiteX3" fmla="*/ 3620656 w 4719782"/>
              <a:gd name="connsiteY3" fmla="*/ 1644118 h 1859118"/>
              <a:gd name="connsiteX4" fmla="*/ 4719782 w 4719782"/>
              <a:gd name="connsiteY4" fmla="*/ 1819611 h 1859118"/>
              <a:gd name="connsiteX0" fmla="*/ 0 w 4756727"/>
              <a:gd name="connsiteY0" fmla="*/ 1856555 h 1872094"/>
              <a:gd name="connsiteX1" fmla="*/ 905164 w 4756727"/>
              <a:gd name="connsiteY1" fmla="*/ 1699538 h 1872094"/>
              <a:gd name="connsiteX2" fmla="*/ 2346037 w 4756727"/>
              <a:gd name="connsiteY2" fmla="*/ 47 h 1872094"/>
              <a:gd name="connsiteX3" fmla="*/ 3657601 w 4756727"/>
              <a:gd name="connsiteY3" fmla="*/ 1644118 h 1872094"/>
              <a:gd name="connsiteX4" fmla="*/ 4756727 w 4756727"/>
              <a:gd name="connsiteY4" fmla="*/ 1819611 h 1872094"/>
              <a:gd name="connsiteX0" fmla="*/ 0 w 4756727"/>
              <a:gd name="connsiteY0" fmla="*/ 1856555 h 1888342"/>
              <a:gd name="connsiteX1" fmla="*/ 905164 w 4756727"/>
              <a:gd name="connsiteY1" fmla="*/ 1699538 h 1888342"/>
              <a:gd name="connsiteX2" fmla="*/ 2346037 w 4756727"/>
              <a:gd name="connsiteY2" fmla="*/ 47 h 1888342"/>
              <a:gd name="connsiteX3" fmla="*/ 3657601 w 4756727"/>
              <a:gd name="connsiteY3" fmla="*/ 1644118 h 1888342"/>
              <a:gd name="connsiteX4" fmla="*/ 4756727 w 4756727"/>
              <a:gd name="connsiteY4" fmla="*/ 1819611 h 1888342"/>
              <a:gd name="connsiteX0" fmla="*/ 0 w 4378036"/>
              <a:gd name="connsiteY0" fmla="*/ 1856555 h 1888342"/>
              <a:gd name="connsiteX1" fmla="*/ 905164 w 4378036"/>
              <a:gd name="connsiteY1" fmla="*/ 1699538 h 1888342"/>
              <a:gd name="connsiteX2" fmla="*/ 2346037 w 4378036"/>
              <a:gd name="connsiteY2" fmla="*/ 47 h 1888342"/>
              <a:gd name="connsiteX3" fmla="*/ 3657601 w 4378036"/>
              <a:gd name="connsiteY3" fmla="*/ 1644118 h 1888342"/>
              <a:gd name="connsiteX4" fmla="*/ 4378036 w 4378036"/>
              <a:gd name="connsiteY4" fmla="*/ 1828847 h 1888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036" h="1888342">
                <a:moveTo>
                  <a:pt x="0" y="1856555"/>
                </a:moveTo>
                <a:cubicBezTo>
                  <a:pt x="340206" y="1841161"/>
                  <a:pt x="514158" y="2008956"/>
                  <a:pt x="905164" y="1699538"/>
                </a:cubicBezTo>
                <a:cubicBezTo>
                  <a:pt x="1296170" y="1390120"/>
                  <a:pt x="1887298" y="9284"/>
                  <a:pt x="2346037" y="47"/>
                </a:cubicBezTo>
                <a:cubicBezTo>
                  <a:pt x="2804776" y="-9190"/>
                  <a:pt x="3255819" y="1340857"/>
                  <a:pt x="3657601" y="1644118"/>
                </a:cubicBezTo>
                <a:cubicBezTo>
                  <a:pt x="4059383" y="1947379"/>
                  <a:pt x="4230254" y="1853477"/>
                  <a:pt x="4378036" y="1828847"/>
                </a:cubicBezTo>
              </a:path>
            </a:pathLst>
          </a:custGeom>
          <a:noFill/>
          <a:ln w="50800">
            <a:gradFill>
              <a:gsLst>
                <a:gs pos="100000">
                  <a:schemeClr val="tx2">
                    <a:lumMod val="20000"/>
                    <a:lumOff val="80000"/>
                  </a:schemeClr>
                </a:gs>
                <a:gs pos="0">
                  <a:srgbClr val="C00000"/>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heSans Swisscom Light"/>
              <a:ea typeface="+mn-ea"/>
              <a:cs typeface="+mn-cs"/>
            </a:endParaRPr>
          </a:p>
        </p:txBody>
      </p:sp>
      <p:cxnSp>
        <p:nvCxnSpPr>
          <p:cNvPr id="31" name="Straight Connector 30">
            <a:extLst>
              <a:ext uri="{FF2B5EF4-FFF2-40B4-BE49-F238E27FC236}">
                <a16:creationId xmlns:a16="http://schemas.microsoft.com/office/drawing/2014/main" id="{443E486A-8AB5-4FAE-82DB-37B83C8434E0}"/>
              </a:ext>
            </a:extLst>
          </p:cNvPr>
          <p:cNvCxnSpPr>
            <a:cxnSpLocks/>
          </p:cNvCxnSpPr>
          <p:nvPr/>
        </p:nvCxnSpPr>
        <p:spPr bwMode="gray">
          <a:xfrm>
            <a:off x="9370183" y="3043334"/>
            <a:ext cx="0" cy="118353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15C439D-A2BC-4E9A-8330-34C7F221FFF8}"/>
              </a:ext>
            </a:extLst>
          </p:cNvPr>
          <p:cNvCxnSpPr>
            <a:cxnSpLocks/>
          </p:cNvCxnSpPr>
          <p:nvPr/>
        </p:nvCxnSpPr>
        <p:spPr bwMode="gray">
          <a:xfrm>
            <a:off x="10022949" y="2434474"/>
            <a:ext cx="0" cy="179239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F949731-9B03-4735-92A8-FB5E7C0763DE}"/>
              </a:ext>
            </a:extLst>
          </p:cNvPr>
          <p:cNvCxnSpPr>
            <a:cxnSpLocks/>
          </p:cNvCxnSpPr>
          <p:nvPr/>
        </p:nvCxnSpPr>
        <p:spPr bwMode="gray">
          <a:xfrm>
            <a:off x="10654036" y="2952249"/>
            <a:ext cx="0" cy="129165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4" name="Inhaltsplatzhalter 2">
            <a:extLst>
              <a:ext uri="{FF2B5EF4-FFF2-40B4-BE49-F238E27FC236}">
                <a16:creationId xmlns:a16="http://schemas.microsoft.com/office/drawing/2014/main" id="{8677FA5E-11A6-42EE-811E-53F8DA7B2EBF}"/>
              </a:ext>
            </a:extLst>
          </p:cNvPr>
          <p:cNvSpPr txBox="1">
            <a:spLocks/>
          </p:cNvSpPr>
          <p:nvPr/>
        </p:nvSpPr>
        <p:spPr bwMode="black">
          <a:xfrm>
            <a:off x="8663921"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Early</a:t>
            </a:r>
            <a:b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b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adopters </a:t>
            </a:r>
          </a:p>
        </p:txBody>
      </p:sp>
      <p:sp>
        <p:nvSpPr>
          <p:cNvPr id="45" name="Inhaltsplatzhalter 2">
            <a:extLst>
              <a:ext uri="{FF2B5EF4-FFF2-40B4-BE49-F238E27FC236}">
                <a16:creationId xmlns:a16="http://schemas.microsoft.com/office/drawing/2014/main" id="{A0480661-105C-4932-A672-A7DA47B09335}"/>
              </a:ext>
            </a:extLst>
          </p:cNvPr>
          <p:cNvSpPr txBox="1">
            <a:spLocks/>
          </p:cNvSpPr>
          <p:nvPr/>
        </p:nvSpPr>
        <p:spPr bwMode="black">
          <a:xfrm>
            <a:off x="9389726"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Early</a:t>
            </a:r>
            <a:b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b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majority</a:t>
            </a:r>
          </a:p>
        </p:txBody>
      </p:sp>
      <p:sp>
        <p:nvSpPr>
          <p:cNvPr id="46" name="Inhaltsplatzhalter 2">
            <a:extLst>
              <a:ext uri="{FF2B5EF4-FFF2-40B4-BE49-F238E27FC236}">
                <a16:creationId xmlns:a16="http://schemas.microsoft.com/office/drawing/2014/main" id="{3686A189-39F3-4497-B8C6-1A3FDD603ECB}"/>
              </a:ext>
            </a:extLst>
          </p:cNvPr>
          <p:cNvSpPr txBox="1">
            <a:spLocks/>
          </p:cNvSpPr>
          <p:nvPr/>
        </p:nvSpPr>
        <p:spPr bwMode="black">
          <a:xfrm>
            <a:off x="10040352" y="3932972"/>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Late</a:t>
            </a:r>
            <a:b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b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majority</a:t>
            </a:r>
          </a:p>
        </p:txBody>
      </p:sp>
      <p:sp>
        <p:nvSpPr>
          <p:cNvPr id="47" name="Inhaltsplatzhalter 2">
            <a:extLst>
              <a:ext uri="{FF2B5EF4-FFF2-40B4-BE49-F238E27FC236}">
                <a16:creationId xmlns:a16="http://schemas.microsoft.com/office/drawing/2014/main" id="{AAF91844-8B84-4645-B3E9-113D49591A27}"/>
              </a:ext>
            </a:extLst>
          </p:cNvPr>
          <p:cNvSpPr txBox="1">
            <a:spLocks/>
          </p:cNvSpPr>
          <p:nvPr/>
        </p:nvSpPr>
        <p:spPr bwMode="black">
          <a:xfrm>
            <a:off x="10710522" y="3909129"/>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b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b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Laggards</a:t>
            </a:r>
          </a:p>
        </p:txBody>
      </p:sp>
      <p:sp>
        <p:nvSpPr>
          <p:cNvPr id="50" name="Speech Bubble: Rectangle 49">
            <a:extLst>
              <a:ext uri="{FF2B5EF4-FFF2-40B4-BE49-F238E27FC236}">
                <a16:creationId xmlns:a16="http://schemas.microsoft.com/office/drawing/2014/main" id="{22749B2E-7C7F-40CB-B703-5AEC720BE941}"/>
              </a:ext>
            </a:extLst>
          </p:cNvPr>
          <p:cNvSpPr/>
          <p:nvPr/>
        </p:nvSpPr>
        <p:spPr bwMode="gray">
          <a:xfrm>
            <a:off x="9238062" y="1356769"/>
            <a:ext cx="1569775" cy="318607"/>
          </a:xfrm>
          <a:prstGeom prst="wedgeRectCallout">
            <a:avLst>
              <a:gd name="adj1" fmla="val 9417"/>
              <a:gd name="adj2" fmla="val 253937"/>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Platform onboarding</a:t>
            </a:r>
          </a:p>
        </p:txBody>
      </p:sp>
      <p:sp>
        <p:nvSpPr>
          <p:cNvPr id="51" name="Speech Bubble: Rectangle 50">
            <a:extLst>
              <a:ext uri="{FF2B5EF4-FFF2-40B4-BE49-F238E27FC236}">
                <a16:creationId xmlns:a16="http://schemas.microsoft.com/office/drawing/2014/main" id="{2B377EB9-EBAA-4281-9022-EDCC11E90694}"/>
              </a:ext>
            </a:extLst>
          </p:cNvPr>
          <p:cNvSpPr/>
          <p:nvPr/>
        </p:nvSpPr>
        <p:spPr bwMode="gray">
          <a:xfrm>
            <a:off x="5819500" y="2316984"/>
            <a:ext cx="2882848" cy="391066"/>
          </a:xfrm>
          <a:prstGeom prst="wedgeRectCallout">
            <a:avLst>
              <a:gd name="adj1" fmla="val 77449"/>
              <a:gd name="adj2" fmla="val 44855"/>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Change verification and troubleshooting</a:t>
            </a:r>
          </a:p>
        </p:txBody>
      </p:sp>
      <p:sp>
        <p:nvSpPr>
          <p:cNvPr id="52" name="Speech Bubble: Rectangle 51">
            <a:extLst>
              <a:ext uri="{FF2B5EF4-FFF2-40B4-BE49-F238E27FC236}">
                <a16:creationId xmlns:a16="http://schemas.microsoft.com/office/drawing/2014/main" id="{A002DD5C-2F1D-4B24-A3B9-EA32C1AB2444}"/>
              </a:ext>
            </a:extLst>
          </p:cNvPr>
          <p:cNvSpPr/>
          <p:nvPr/>
        </p:nvSpPr>
        <p:spPr bwMode="gray">
          <a:xfrm>
            <a:off x="5652616" y="4117710"/>
            <a:ext cx="1689296" cy="477664"/>
          </a:xfrm>
          <a:prstGeom prst="wedgeRectCallout">
            <a:avLst>
              <a:gd name="adj1" fmla="val 71465"/>
              <a:gd name="adj2" fmla="val -36116"/>
            </a:avLst>
          </a:prstGeom>
          <a:gradFill flip="none" rotWithShape="1">
            <a:gsLst>
              <a:gs pos="100000">
                <a:schemeClr val="tx2">
                  <a:lumMod val="20000"/>
                  <a:lumOff val="80000"/>
                  <a:alpha val="10000"/>
                </a:schemeClr>
              </a:gs>
              <a:gs pos="0">
                <a:schemeClr val="tx2">
                  <a:lumMod val="60000"/>
                  <a:lumOff val="4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Capacity management and trend detection</a:t>
            </a:r>
          </a:p>
        </p:txBody>
      </p:sp>
      <p:sp>
        <p:nvSpPr>
          <p:cNvPr id="53" name="Speech Bubble: Rectangle 52">
            <a:extLst>
              <a:ext uri="{FF2B5EF4-FFF2-40B4-BE49-F238E27FC236}">
                <a16:creationId xmlns:a16="http://schemas.microsoft.com/office/drawing/2014/main" id="{6B2E910B-0848-4B7D-A422-BE84E625B201}"/>
              </a:ext>
            </a:extLst>
          </p:cNvPr>
          <p:cNvSpPr/>
          <p:nvPr/>
        </p:nvSpPr>
        <p:spPr bwMode="gray">
          <a:xfrm>
            <a:off x="6572372" y="2812447"/>
            <a:ext cx="1865743" cy="336389"/>
          </a:xfrm>
          <a:prstGeom prst="wedgeRectCallout">
            <a:avLst>
              <a:gd name="adj1" fmla="val 96371"/>
              <a:gd name="adj2" fmla="val -3594"/>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Anomaly Detection</a:t>
            </a:r>
          </a:p>
        </p:txBody>
      </p:sp>
      <p:sp>
        <p:nvSpPr>
          <p:cNvPr id="54" name="Speech Bubble: Rectangle 53">
            <a:extLst>
              <a:ext uri="{FF2B5EF4-FFF2-40B4-BE49-F238E27FC236}">
                <a16:creationId xmlns:a16="http://schemas.microsoft.com/office/drawing/2014/main" id="{7BF7327B-AEFF-4A10-8969-68816089343E}"/>
              </a:ext>
            </a:extLst>
          </p:cNvPr>
          <p:cNvSpPr/>
          <p:nvPr/>
        </p:nvSpPr>
        <p:spPr bwMode="gray">
          <a:xfrm>
            <a:off x="7549059" y="1761047"/>
            <a:ext cx="1865743" cy="477664"/>
          </a:xfrm>
          <a:prstGeom prst="wedgeRectCallout">
            <a:avLst>
              <a:gd name="adj1" fmla="val 68897"/>
              <a:gd name="adj2" fmla="val 95191"/>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IETF vendor, operator and university </a:t>
            </a:r>
            <a:r>
              <a:rPr kumimoji="0" lang="en-US" sz="1200" b="0" i="0" u="none" strike="noStrike" kern="1200" cap="none" spc="0" normalizeH="0" baseline="0" noProof="0" dirty="0" err="1">
                <a:ln>
                  <a:noFill/>
                </a:ln>
                <a:solidFill>
                  <a:srgbClr val="C00000"/>
                </a:solidFill>
                <a:effectLst/>
                <a:uLnTx/>
                <a:uFillTx/>
                <a:latin typeface="TheSans Swisscom Light"/>
                <a:ea typeface="+mn-ea"/>
                <a:cs typeface="+mn-cs"/>
              </a:rPr>
              <a:t>colaboration</a:t>
            </a:r>
            <a:endParaRPr kumimoji="0" lang="en-US" sz="1200" b="0" i="0" u="none" strike="noStrike" kern="1200" cap="none" spc="0" normalizeH="0" baseline="0" noProof="0" dirty="0">
              <a:ln>
                <a:noFill/>
              </a:ln>
              <a:solidFill>
                <a:srgbClr val="C00000"/>
              </a:solidFill>
              <a:effectLst/>
              <a:uLnTx/>
              <a:uFillTx/>
              <a:latin typeface="TheSans Swisscom Light"/>
              <a:ea typeface="+mn-ea"/>
              <a:cs typeface="+mn-cs"/>
            </a:endParaRPr>
          </a:p>
        </p:txBody>
      </p:sp>
      <p:sp>
        <p:nvSpPr>
          <p:cNvPr id="55" name="Speech Bubble: Rectangle 54">
            <a:extLst>
              <a:ext uri="{FF2B5EF4-FFF2-40B4-BE49-F238E27FC236}">
                <a16:creationId xmlns:a16="http://schemas.microsoft.com/office/drawing/2014/main" id="{96E36A75-E915-422B-9210-B54D78F083F8}"/>
              </a:ext>
            </a:extLst>
          </p:cNvPr>
          <p:cNvSpPr/>
          <p:nvPr/>
        </p:nvSpPr>
        <p:spPr bwMode="gray">
          <a:xfrm>
            <a:off x="6273609" y="3617435"/>
            <a:ext cx="1635786" cy="358523"/>
          </a:xfrm>
          <a:prstGeom prst="wedgeRectCallout">
            <a:avLst>
              <a:gd name="adj1" fmla="val 95861"/>
              <a:gd name="adj2" fmla="val 7121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Network Visualization</a:t>
            </a:r>
          </a:p>
        </p:txBody>
      </p:sp>
      <p:sp>
        <p:nvSpPr>
          <p:cNvPr id="30" name="Title 7">
            <a:extLst>
              <a:ext uri="{FF2B5EF4-FFF2-40B4-BE49-F238E27FC236}">
                <a16:creationId xmlns:a16="http://schemas.microsoft.com/office/drawing/2014/main" id="{9E026CB9-46E6-44A8-8B80-A02CE0874568}"/>
              </a:ext>
            </a:extLst>
          </p:cNvPr>
          <p:cNvSpPr txBox="1">
            <a:spLocks/>
          </p:cNvSpPr>
          <p:nvPr/>
        </p:nvSpPr>
        <p:spPr>
          <a:xfrm>
            <a:off x="1027998" y="332656"/>
            <a:ext cx="9279784"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a:noFill/>
                </a:ln>
                <a:solidFill>
                  <a:srgbClr val="333333"/>
                </a:solidFill>
                <a:effectLst/>
                <a:uLnTx/>
                <a:uFillTx/>
                <a:latin typeface="TheSans Swisscom Light"/>
                <a:ea typeface="+mj-ea"/>
                <a:cs typeface="+mj-cs"/>
              </a:rPr>
              <a:t>Network Analytics Transforms Swisscom DevOps Mindset</a:t>
            </a:r>
            <a:br>
              <a:rPr kumimoji="0" lang="en-US" sz="2400" b="1" i="0" u="none" strike="noStrike" kern="1200" cap="none" spc="-50" normalizeH="0" baseline="0" noProof="0" dirty="0">
                <a:ln>
                  <a:noFill/>
                </a:ln>
                <a:solidFill>
                  <a:srgbClr val="333333"/>
                </a:solidFill>
                <a:effectLst/>
                <a:uLnTx/>
                <a:uFillTx/>
                <a:latin typeface="TheSans Swisscom Light"/>
                <a:ea typeface="+mj-ea"/>
                <a:cs typeface="+mj-cs"/>
              </a:rPr>
            </a:br>
            <a:r>
              <a:rPr kumimoji="0" lang="en-US" sz="2400" b="0" i="0" u="none" strike="noStrike" kern="1200" cap="none" spc="-50" normalizeH="0" baseline="0" noProof="0" dirty="0">
                <a:ln>
                  <a:noFill/>
                </a:ln>
                <a:solidFill>
                  <a:prstClr val="white">
                    <a:lumMod val="65000"/>
                  </a:prstClr>
                </a:solidFill>
                <a:effectLst/>
                <a:uLnTx/>
                <a:uFillTx/>
                <a:latin typeface="TheSans Swisscom Light"/>
                <a:ea typeface="+mj-ea"/>
                <a:cs typeface="+mj-cs"/>
              </a:rPr>
              <a:t>From device monitoring to network analytics with closed loop operation</a:t>
            </a:r>
          </a:p>
        </p:txBody>
      </p:sp>
      <p:sp>
        <p:nvSpPr>
          <p:cNvPr id="33" name="Titel 11">
            <a:extLst>
              <a:ext uri="{FF2B5EF4-FFF2-40B4-BE49-F238E27FC236}">
                <a16:creationId xmlns:a16="http://schemas.microsoft.com/office/drawing/2014/main" id="{9E216A67-6DB1-4AAB-9944-5B008A9CAC63}"/>
              </a:ext>
            </a:extLst>
          </p:cNvPr>
          <p:cNvSpPr txBox="1">
            <a:spLocks/>
          </p:cNvSpPr>
          <p:nvPr/>
        </p:nvSpPr>
        <p:spPr bwMode="black">
          <a:xfrm>
            <a:off x="199970" y="3950539"/>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2021</a:t>
            </a:r>
          </a:p>
        </p:txBody>
      </p:sp>
      <p:sp>
        <p:nvSpPr>
          <p:cNvPr id="34" name="Inhaltsplatzhalter 2">
            <a:extLst>
              <a:ext uri="{FF2B5EF4-FFF2-40B4-BE49-F238E27FC236}">
                <a16:creationId xmlns:a16="http://schemas.microsoft.com/office/drawing/2014/main" id="{13694E0B-A0DB-4230-8CD5-81BE52F083F2}"/>
              </a:ext>
            </a:extLst>
          </p:cNvPr>
          <p:cNvSpPr txBox="1">
            <a:spLocks/>
          </p:cNvSpPr>
          <p:nvPr/>
        </p:nvSpPr>
        <p:spPr bwMode="black">
          <a:xfrm>
            <a:off x="1991447" y="3915911"/>
            <a:ext cx="3350087"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E2E Data Processing Chain Responsibility</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215 active users. 40 platforms. 2700 nodes. 20'000'000 metrics per second. </a:t>
            </a:r>
          </a:p>
        </p:txBody>
      </p:sp>
      <p:cxnSp>
        <p:nvCxnSpPr>
          <p:cNvPr id="36" name="Straight Connector 35">
            <a:extLst>
              <a:ext uri="{FF2B5EF4-FFF2-40B4-BE49-F238E27FC236}">
                <a16:creationId xmlns:a16="http://schemas.microsoft.com/office/drawing/2014/main" id="{9479A578-718A-4BD3-BF4D-8BD99D98CC9B}"/>
              </a:ext>
            </a:extLst>
          </p:cNvPr>
          <p:cNvCxnSpPr>
            <a:cxnSpLocks/>
          </p:cNvCxnSpPr>
          <p:nvPr/>
        </p:nvCxnSpPr>
        <p:spPr bwMode="gray">
          <a:xfrm>
            <a:off x="1728814" y="1444335"/>
            <a:ext cx="0" cy="5080290"/>
          </a:xfrm>
          <a:prstGeom prst="line">
            <a:avLst/>
          </a:prstGeom>
          <a:ln w="57150" cap="rnd">
            <a:gradFill>
              <a:gsLst>
                <a:gs pos="3000">
                  <a:schemeClr val="tx2">
                    <a:lumMod val="20000"/>
                    <a:lumOff val="80000"/>
                  </a:schemeClr>
                </a:gs>
                <a:gs pos="100000">
                  <a:schemeClr val="tx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Inhaltsplatzhalter 2">
            <a:extLst>
              <a:ext uri="{FF2B5EF4-FFF2-40B4-BE49-F238E27FC236}">
                <a16:creationId xmlns:a16="http://schemas.microsoft.com/office/drawing/2014/main" id="{9C86EABD-DE91-45D7-885D-36F7E96B558A}"/>
              </a:ext>
            </a:extLst>
          </p:cNvPr>
          <p:cNvSpPr txBox="1">
            <a:spLocks/>
          </p:cNvSpPr>
          <p:nvPr/>
        </p:nvSpPr>
        <p:spPr bwMode="black">
          <a:xfrm>
            <a:off x="6096000" y="4730124"/>
            <a:ext cx="6028180" cy="1795219"/>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ct val="20000"/>
              </a:spcBef>
              <a:spcAft>
                <a:spcPts val="600"/>
              </a:spcAft>
              <a:buClr>
                <a:srgbClr val="11AAFF"/>
              </a:buClr>
              <a:buSzTx/>
              <a:buFont typeface="Arial" panose="020B0604020202020204" pitchFamily="34" charset="0"/>
              <a:buNone/>
              <a:tabLst/>
              <a:defRPr/>
            </a:pPr>
            <a:r>
              <a:rPr kumimoji="0" lang="en-US" sz="1800" b="1" i="0" u="none" strike="noStrike" kern="1200" cap="none" spc="0" normalizeH="0" baseline="0" noProof="0" dirty="0">
                <a:ln>
                  <a:noFill/>
                </a:ln>
                <a:solidFill>
                  <a:srgbClr val="333333"/>
                </a:solidFill>
                <a:effectLst/>
                <a:uLnTx/>
                <a:uFillTx/>
                <a:latin typeface="TheSans Swisscom Light"/>
                <a:ea typeface="+mn-ea"/>
                <a:cs typeface="+mn-cs"/>
              </a:rPr>
              <a:t>Key Points</a:t>
            </a:r>
          </a:p>
          <a:p>
            <a:pPr marL="182563" marR="0" lvl="1" indent="-182563" algn="l" defTabSz="914400" rtl="0" eaLnBrk="1" fontAlgn="auto" latinLnBrk="0" hangingPunct="1">
              <a:lnSpc>
                <a:spcPct val="110000"/>
              </a:lnSpc>
              <a:spcBef>
                <a:spcPct val="20000"/>
              </a:spcBef>
              <a:spcAft>
                <a:spcPts val="300"/>
              </a:spcAft>
              <a:buClr>
                <a:srgbClr val="11AAFF"/>
              </a:buClr>
              <a:buSzTx/>
              <a:buFont typeface="TheSans Swisscom" pitchFamily="34" charset="0"/>
              <a:buChar char="&gt;"/>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From bottom up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to mainstream</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 From IETF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to Swisscom DevOps teams</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a:r>
          </a:p>
          <a:p>
            <a:pPr marL="182563" marR="0" lvl="1" indent="-182563" algn="l" defTabSz="914400" rtl="0" eaLnBrk="1" fontAlgn="auto" latinLnBrk="0" hangingPunct="1">
              <a:lnSpc>
                <a:spcPct val="110000"/>
              </a:lnSpc>
              <a:spcBef>
                <a:spcPct val="20000"/>
              </a:spcBef>
              <a:spcAft>
                <a:spcPts val="300"/>
              </a:spcAft>
              <a:buClr>
                <a:srgbClr val="11AAFF"/>
              </a:buClr>
              <a:buSzTx/>
              <a:buFont typeface="TheSans Swisscom" pitchFamily="34" charset="0"/>
              <a:buChar char="&gt;"/>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From network verification and troubleshooting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to visualization </a:t>
            </a:r>
            <a:b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with Anomaly Detection and Network SLI/SLO</a:t>
            </a:r>
          </a:p>
          <a:p>
            <a:pPr marL="182563" marR="0" lvl="1" indent="-182563" algn="l" defTabSz="914400" rtl="0" eaLnBrk="1" fontAlgn="auto" latinLnBrk="0" hangingPunct="1">
              <a:lnSpc>
                <a:spcPct val="110000"/>
              </a:lnSpc>
              <a:spcBef>
                <a:spcPct val="20000"/>
              </a:spcBef>
              <a:spcAft>
                <a:spcPts val="300"/>
              </a:spcAft>
              <a:buClr>
                <a:srgbClr val="11AAFF"/>
              </a:buClr>
              <a:buSzTx/>
              <a:buFont typeface="TheSans Swisscom" pitchFamily="34" charset="0"/>
              <a:buChar char="&gt;"/>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From capacity management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to trend detection</a:t>
            </a:r>
          </a:p>
          <a:p>
            <a:pPr marL="182563" marR="0" lvl="1" indent="-182563" algn="l" defTabSz="914400" rtl="0" eaLnBrk="1" fontAlgn="auto" latinLnBrk="0" hangingPunct="1">
              <a:lnSpc>
                <a:spcPct val="110000"/>
              </a:lnSpc>
              <a:spcBef>
                <a:spcPct val="20000"/>
              </a:spcBef>
              <a:spcAft>
                <a:spcPts val="300"/>
              </a:spcAft>
              <a:buClr>
                <a:srgbClr val="11AAFF"/>
              </a:buClr>
              <a:buSzTx/>
              <a:buFont typeface="TheSans Swisscom" pitchFamily="34" charset="0"/>
              <a:buChar char="&gt;"/>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From network automation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to closed loop operation</a:t>
            </a:r>
          </a:p>
          <a:p>
            <a:pPr marL="182563" marR="0" lvl="1" indent="-182563" algn="l" defTabSz="914400" rtl="0" eaLnBrk="1" fontAlgn="auto" latinLnBrk="0" hangingPunct="1">
              <a:lnSpc>
                <a:spcPct val="110000"/>
              </a:lnSpc>
              <a:spcBef>
                <a:spcPct val="20000"/>
              </a:spcBef>
              <a:spcAft>
                <a:spcPts val="300"/>
              </a:spcAft>
              <a:buClr>
                <a:srgbClr val="11AAFF"/>
              </a:buClr>
              <a:buSzTx/>
              <a:buFont typeface="TheSans Swisscom" pitchFamily="34" charset="0"/>
              <a:buChar char="&gt;"/>
              <a:tabLst/>
              <a:defRPr/>
            </a:pP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MPLS-SR data plane visibility since 2021, SRv6 since 2023.</a:t>
            </a:r>
          </a:p>
        </p:txBody>
      </p:sp>
      <p:pic>
        <p:nvPicPr>
          <p:cNvPr id="42" name="Grafik 185">
            <a:extLst>
              <a:ext uri="{FF2B5EF4-FFF2-40B4-BE49-F238E27FC236}">
                <a16:creationId xmlns:a16="http://schemas.microsoft.com/office/drawing/2014/main" id="{A5D5865F-644A-490F-A6AA-DB515C9649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5619" y="3439789"/>
            <a:ext cx="409069" cy="409069"/>
          </a:xfrm>
          <a:prstGeom prst="rect">
            <a:avLst/>
          </a:prstGeom>
        </p:spPr>
      </p:pic>
      <p:pic>
        <p:nvPicPr>
          <p:cNvPr id="48" name="Grafik 317">
            <a:extLst>
              <a:ext uri="{FF2B5EF4-FFF2-40B4-BE49-F238E27FC236}">
                <a16:creationId xmlns:a16="http://schemas.microsoft.com/office/drawing/2014/main" id="{5237BC0D-AA32-41E5-B34C-EDD871DE01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70886" y="3476216"/>
            <a:ext cx="409069" cy="409069"/>
          </a:xfrm>
          <a:prstGeom prst="rect">
            <a:avLst/>
          </a:prstGeom>
        </p:spPr>
      </p:pic>
      <p:pic>
        <p:nvPicPr>
          <p:cNvPr id="49" name="Grafik 8">
            <a:extLst>
              <a:ext uri="{FF2B5EF4-FFF2-40B4-BE49-F238E27FC236}">
                <a16:creationId xmlns:a16="http://schemas.microsoft.com/office/drawing/2014/main" id="{A3E83390-BBAB-48C7-80E4-8DCC454BEA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8032" y="3483177"/>
            <a:ext cx="409069" cy="409069"/>
          </a:xfrm>
          <a:prstGeom prst="rect">
            <a:avLst/>
          </a:prstGeom>
        </p:spPr>
      </p:pic>
      <p:pic>
        <p:nvPicPr>
          <p:cNvPr id="56" name="Graphic 55">
            <a:extLst>
              <a:ext uri="{FF2B5EF4-FFF2-40B4-BE49-F238E27FC236}">
                <a16:creationId xmlns:a16="http://schemas.microsoft.com/office/drawing/2014/main" id="{E293AB02-0D25-4C37-8045-42B002612A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26963" y="3429000"/>
            <a:ext cx="410400" cy="410400"/>
          </a:xfrm>
          <a:prstGeom prst="rect">
            <a:avLst/>
          </a:prstGeom>
        </p:spPr>
      </p:pic>
      <p:sp>
        <p:nvSpPr>
          <p:cNvPr id="37" name="Speech Bubble: Rectangle 36">
            <a:extLst>
              <a:ext uri="{FF2B5EF4-FFF2-40B4-BE49-F238E27FC236}">
                <a16:creationId xmlns:a16="http://schemas.microsoft.com/office/drawing/2014/main" id="{0BC39990-7FA4-455F-A7F1-DEEE1F6363E1}"/>
              </a:ext>
            </a:extLst>
          </p:cNvPr>
          <p:cNvSpPr/>
          <p:nvPr/>
        </p:nvSpPr>
        <p:spPr bwMode="gray">
          <a:xfrm>
            <a:off x="6441974" y="3235102"/>
            <a:ext cx="1865743" cy="336389"/>
          </a:xfrm>
          <a:prstGeom prst="wedgeRectCallout">
            <a:avLst>
              <a:gd name="adj1" fmla="val 84119"/>
              <a:gd name="adj2" fmla="val 84184"/>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Network SLI/SLO</a:t>
            </a:r>
          </a:p>
        </p:txBody>
      </p:sp>
      <p:sp>
        <p:nvSpPr>
          <p:cNvPr id="38" name="Titel 11">
            <a:extLst>
              <a:ext uri="{FF2B5EF4-FFF2-40B4-BE49-F238E27FC236}">
                <a16:creationId xmlns:a16="http://schemas.microsoft.com/office/drawing/2014/main" id="{889A024B-AD2F-4B6E-AEBB-47CF9E22539C}"/>
              </a:ext>
            </a:extLst>
          </p:cNvPr>
          <p:cNvSpPr txBox="1">
            <a:spLocks/>
          </p:cNvSpPr>
          <p:nvPr/>
        </p:nvSpPr>
        <p:spPr bwMode="black">
          <a:xfrm>
            <a:off x="199970" y="4572535"/>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2022</a:t>
            </a:r>
          </a:p>
        </p:txBody>
      </p:sp>
      <p:sp>
        <p:nvSpPr>
          <p:cNvPr id="40" name="Inhaltsplatzhalter 2">
            <a:extLst>
              <a:ext uri="{FF2B5EF4-FFF2-40B4-BE49-F238E27FC236}">
                <a16:creationId xmlns:a16="http://schemas.microsoft.com/office/drawing/2014/main" id="{55A82DA0-EBFB-4830-8E68-201886B4EEB5}"/>
              </a:ext>
            </a:extLst>
          </p:cNvPr>
          <p:cNvSpPr txBox="1">
            <a:spLocks/>
          </p:cNvSpPr>
          <p:nvPr/>
        </p:nvSpPr>
        <p:spPr bwMode="black">
          <a:xfrm>
            <a:off x="1991448" y="4537907"/>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L3 VPN Anomaly Detection Development started</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400 active users. 47 platforms. 7000 nodes. 25'000'000 metrics per second.</a:t>
            </a:r>
          </a:p>
        </p:txBody>
      </p:sp>
      <p:sp>
        <p:nvSpPr>
          <p:cNvPr id="2" name="Titel 11">
            <a:extLst>
              <a:ext uri="{FF2B5EF4-FFF2-40B4-BE49-F238E27FC236}">
                <a16:creationId xmlns:a16="http://schemas.microsoft.com/office/drawing/2014/main" id="{65FE651F-4A8A-4D36-9466-962C3F0C1D08}"/>
              </a:ext>
            </a:extLst>
          </p:cNvPr>
          <p:cNvSpPr txBox="1">
            <a:spLocks/>
          </p:cNvSpPr>
          <p:nvPr/>
        </p:nvSpPr>
        <p:spPr bwMode="black">
          <a:xfrm>
            <a:off x="216741" y="5209441"/>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2023</a:t>
            </a:r>
          </a:p>
        </p:txBody>
      </p:sp>
      <p:sp>
        <p:nvSpPr>
          <p:cNvPr id="3" name="Inhaltsplatzhalter 2">
            <a:extLst>
              <a:ext uri="{FF2B5EF4-FFF2-40B4-BE49-F238E27FC236}">
                <a16:creationId xmlns:a16="http://schemas.microsoft.com/office/drawing/2014/main" id="{D4D7583D-9549-E331-0879-8F7005732F2F}"/>
              </a:ext>
            </a:extLst>
          </p:cNvPr>
          <p:cNvSpPr txBox="1">
            <a:spLocks/>
          </p:cNvSpPr>
          <p:nvPr/>
        </p:nvSpPr>
        <p:spPr bwMode="black">
          <a:xfrm>
            <a:off x="1982822" y="517481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L3 VPN Anomaly Detection PoC started, </a:t>
            </a:r>
            <a:b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First SRv6 network onboarded</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500 active users. 51 platforms. 25000 nodes. 30'000'000 metrics per second.</a:t>
            </a:r>
          </a:p>
        </p:txBody>
      </p:sp>
      <p:sp>
        <p:nvSpPr>
          <p:cNvPr id="5" name="Titel 11">
            <a:extLst>
              <a:ext uri="{FF2B5EF4-FFF2-40B4-BE49-F238E27FC236}">
                <a16:creationId xmlns:a16="http://schemas.microsoft.com/office/drawing/2014/main" id="{6159C6EC-63EE-71DB-3A9E-CEB94F503D36}"/>
              </a:ext>
            </a:extLst>
          </p:cNvPr>
          <p:cNvSpPr txBox="1">
            <a:spLocks/>
          </p:cNvSpPr>
          <p:nvPr/>
        </p:nvSpPr>
        <p:spPr bwMode="black">
          <a:xfrm>
            <a:off x="216741" y="6041822"/>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2024</a:t>
            </a:r>
          </a:p>
        </p:txBody>
      </p:sp>
      <p:sp>
        <p:nvSpPr>
          <p:cNvPr id="6" name="Inhaltsplatzhalter 2">
            <a:extLst>
              <a:ext uri="{FF2B5EF4-FFF2-40B4-BE49-F238E27FC236}">
                <a16:creationId xmlns:a16="http://schemas.microsoft.com/office/drawing/2014/main" id="{DB4AC1AA-D6FE-2933-6DEB-79F8CC4DD1B4}"/>
              </a:ext>
            </a:extLst>
          </p:cNvPr>
          <p:cNvSpPr txBox="1">
            <a:spLocks/>
          </p:cNvSpPr>
          <p:nvPr/>
        </p:nvSpPr>
        <p:spPr bwMode="black">
          <a:xfrm>
            <a:off x="1982822" y="6007193"/>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L3 VPN Anomaly Detection Prod Rollout</a:t>
            </a:r>
            <a:br>
              <a:rPr kumimoji="0" lang="en-US" sz="1200" b="0" i="0" u="none" strike="noStrike" kern="1200" cap="none" spc="0" normalizeH="0" baseline="0" noProof="0" dirty="0">
                <a:ln>
                  <a:noFill/>
                </a:ln>
                <a:solidFill>
                  <a:srgbClr val="FF0000"/>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FF0000"/>
                </a:solidFill>
                <a:effectLst/>
                <a:uLnTx/>
                <a:uFillTx/>
                <a:latin typeface="TheSans Swisscom Light"/>
                <a:ea typeface="+mn-ea"/>
                <a:cs typeface="+mn-cs"/>
              </a:rPr>
              <a:t>500 active users. </a:t>
            </a:r>
            <a:r>
              <a:rPr kumimoji="0" lang="en-US" sz="1200" b="0" i="0" u="none" strike="noStrike" kern="1200" cap="none" spc="0" normalizeH="0" baseline="0" noProof="0">
                <a:ln>
                  <a:noFill/>
                </a:ln>
                <a:solidFill>
                  <a:srgbClr val="FF0000"/>
                </a:solidFill>
                <a:effectLst/>
                <a:uLnTx/>
                <a:uFillTx/>
                <a:latin typeface="TheSans Swisscom Light"/>
                <a:ea typeface="+mn-ea"/>
                <a:cs typeface="+mn-cs"/>
              </a:rPr>
              <a:t>51 platforms</a:t>
            </a:r>
            <a:r>
              <a:rPr kumimoji="0" lang="en-US" sz="1200" b="0" i="0" u="none" strike="noStrike" kern="1200" cap="none" spc="0" normalizeH="0" baseline="0" noProof="0" dirty="0">
                <a:ln>
                  <a:noFill/>
                </a:ln>
                <a:solidFill>
                  <a:srgbClr val="FF0000"/>
                </a:solidFill>
                <a:effectLst/>
                <a:uLnTx/>
                <a:uFillTx/>
                <a:latin typeface="TheSans Swisscom Light"/>
                <a:ea typeface="+mn-ea"/>
                <a:cs typeface="+mn-cs"/>
              </a:rPr>
              <a:t>. 30000 nodes. 35'000'000 metrics per second.</a:t>
            </a:r>
          </a:p>
        </p:txBody>
      </p:sp>
    </p:spTree>
    <p:extLst>
      <p:ext uri="{BB962C8B-B14F-4D97-AF65-F5344CB8AC3E}">
        <p14:creationId xmlns:p14="http://schemas.microsoft.com/office/powerpoint/2010/main" val="134491152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199454" y="5015486"/>
            <a:ext cx="6830121" cy="1366983"/>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lvl="1" indent="0">
              <a:buNone/>
            </a:pPr>
            <a:r>
              <a:rPr lang="en-US" sz="1400" b="1" dirty="0"/>
              <a:t>Export of MPLS Segment Routing Label Type Information in IPFIX</a:t>
            </a:r>
            <a:br>
              <a:rPr lang="de-CH" sz="1400" b="1" dirty="0"/>
            </a:br>
            <a:r>
              <a:rPr lang="de-CH" sz="1400" dirty="0">
                <a:hlinkClick r:id="rId3"/>
              </a:rPr>
              <a:t>https://datatracker.ietf.org/doc/html/rfc9160</a:t>
            </a:r>
            <a:endParaRPr lang="en-US" sz="1400" b="1" dirty="0"/>
          </a:p>
          <a:p>
            <a:pPr marL="0" lvl="1" indent="0">
              <a:buNone/>
            </a:pPr>
            <a:r>
              <a:rPr lang="en-US" sz="1400" b="1" dirty="0"/>
              <a:t>Export of Segment Routing IPv6 Information in IPFIX</a:t>
            </a:r>
            <a:br>
              <a:rPr lang="en-US" sz="1400" b="1" dirty="0"/>
            </a:br>
            <a:r>
              <a:rPr lang="en-US" sz="1400" dirty="0">
                <a:solidFill>
                  <a:schemeClr val="bg2"/>
                </a:solidFill>
                <a:hlinkClick r:id="rId4"/>
              </a:rPr>
              <a:t>https://datatracker.ietf.org/doc/html/rfc9487</a:t>
            </a:r>
            <a:endParaRPr lang="en-US" sz="1400" dirty="0">
              <a:solidFill>
                <a:schemeClr val="bg2"/>
              </a:solidFill>
            </a:endParaRPr>
          </a:p>
          <a:p>
            <a:pPr marL="0" lvl="1" indent="0">
              <a:buNone/>
            </a:pPr>
            <a:r>
              <a:rPr lang="en-US" sz="1400" b="1" dirty="0"/>
              <a:t>Export of Forwarding Path Delay in IPFIX</a:t>
            </a:r>
            <a:br>
              <a:rPr lang="en-US" sz="1400" b="1" dirty="0"/>
            </a:br>
            <a:r>
              <a:rPr lang="en-US" sz="1400" dirty="0">
                <a:hlinkClick r:id="rId5"/>
              </a:rPr>
              <a:t>https://datatracker.ietf.org/doc/html/draft-ietf-opsawg-ipfix-on-path-telemetry</a:t>
            </a:r>
            <a:endParaRPr lang="en-US" sz="1400" dirty="0"/>
          </a:p>
        </p:txBody>
      </p:sp>
      <p:sp>
        <p:nvSpPr>
          <p:cNvPr id="6" name="Titel 5"/>
          <p:cNvSpPr>
            <a:spLocks noGrp="1"/>
          </p:cNvSpPr>
          <p:nvPr>
            <p:ph type="title"/>
          </p:nvPr>
        </p:nvSpPr>
        <p:spPr>
          <a:xfrm>
            <a:off x="1199454" y="332656"/>
            <a:ext cx="5532271" cy="720000"/>
          </a:xfrm>
        </p:spPr>
        <p:txBody>
          <a:bodyPr/>
          <a:lstStyle/>
          <a:p>
            <a:r>
              <a:rPr lang="en-US" dirty="0"/>
              <a:t>IPFIX Covering Segment Routing</a:t>
            </a:r>
            <a:br>
              <a:rPr lang="en-US" dirty="0"/>
            </a:br>
            <a:r>
              <a:rPr lang="en-US" b="0" dirty="0">
                <a:solidFill>
                  <a:schemeClr val="bg1">
                    <a:lumMod val="65000"/>
                  </a:schemeClr>
                </a:solidFill>
              </a:rPr>
              <a:t>For MPLS-SR, SRv6 and On-path Delay</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4" y="1724568"/>
            <a:ext cx="7219105"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sz="1400" b="1" dirty="0"/>
              <a:t>SRv6 is commonly standardized, network vendors implementations are available and network operators are at various stages in their deployments,  missing data-plane visibility though.</a:t>
            </a:r>
          </a:p>
          <a:p>
            <a:r>
              <a:rPr lang="en-US" sz="1400" b="1" dirty="0"/>
              <a:t>Segment Routing coverage in IPFIX brings visibility for:</a:t>
            </a:r>
          </a:p>
          <a:p>
            <a:pPr marL="182563" lvl="1" indent="-182563">
              <a:spcBef>
                <a:spcPts val="600"/>
              </a:spcBef>
              <a:buClr>
                <a:schemeClr val="accent2"/>
              </a:buClr>
              <a:buFont typeface="TheSans Swisscom" pitchFamily="34" charset="0"/>
              <a:buChar char="&gt;"/>
            </a:pPr>
            <a:r>
              <a:rPr lang="en-US" sz="1400" dirty="0"/>
              <a:t>Which routing protocol provided the label or IPv6 Segment in the SR domain.</a:t>
            </a:r>
          </a:p>
          <a:p>
            <a:pPr marL="182563" lvl="1" indent="-182563">
              <a:spcBef>
                <a:spcPts val="600"/>
              </a:spcBef>
              <a:buClr>
                <a:schemeClr val="accent2"/>
              </a:buClr>
              <a:buFont typeface="TheSans Swisscom" pitchFamily="34" charset="0"/>
              <a:buChar char="&gt;"/>
            </a:pPr>
            <a:r>
              <a:rPr lang="en-US" sz="1400" dirty="0"/>
              <a:t>The active Segment where the packet is forwarded to in the SRv6 Domain.</a:t>
            </a:r>
          </a:p>
          <a:p>
            <a:pPr marL="182563" lvl="1" indent="-182563">
              <a:spcBef>
                <a:spcPts val="600"/>
              </a:spcBef>
              <a:buClr>
                <a:schemeClr val="accent2"/>
              </a:buClr>
              <a:buFont typeface="TheSans Swisscom" pitchFamily="34" charset="0"/>
              <a:buChar char="&gt;"/>
            </a:pPr>
            <a:r>
              <a:rPr lang="en-US" sz="1400" dirty="0"/>
              <a:t>The Segment List where the packet is going to be forwarded throughout the SRv6 Domain.</a:t>
            </a:r>
          </a:p>
          <a:p>
            <a:pPr marL="182563" lvl="1" indent="-182563">
              <a:spcBef>
                <a:spcPts val="600"/>
              </a:spcBef>
              <a:buClr>
                <a:schemeClr val="accent2"/>
              </a:buClr>
              <a:buFont typeface="TheSans Swisscom" pitchFamily="34" charset="0"/>
              <a:buChar char="&gt;"/>
            </a:pPr>
            <a:r>
              <a:rPr lang="en-US" sz="1400" dirty="0"/>
              <a:t>The Endpoint Behavior describing how the packet is being forwarded in the SRv6 Domain.</a:t>
            </a:r>
          </a:p>
          <a:p>
            <a:pPr marL="182563" lvl="1" indent="-182563">
              <a:spcBef>
                <a:spcPts val="600"/>
              </a:spcBef>
              <a:buClr>
                <a:schemeClr val="accent2"/>
              </a:buClr>
              <a:buFont typeface="TheSans Swisscom" pitchFamily="34" charset="0"/>
              <a:buChar char="&gt;"/>
            </a:pPr>
            <a:r>
              <a:rPr lang="en-US" sz="1400" dirty="0"/>
              <a:t>The Min, Max and Average On-path delay at each hop in the SR domain.</a:t>
            </a:r>
          </a:p>
        </p:txBody>
      </p:sp>
      <p:pic>
        <p:nvPicPr>
          <p:cNvPr id="3" name="Picture 2">
            <a:extLst>
              <a:ext uri="{FF2B5EF4-FFF2-40B4-BE49-F238E27FC236}">
                <a16:creationId xmlns:a16="http://schemas.microsoft.com/office/drawing/2014/main" id="{B3BA6FBC-4833-47CC-AF73-D0C43065CD6A}"/>
              </a:ext>
            </a:extLst>
          </p:cNvPr>
          <p:cNvPicPr>
            <a:picLocks noChangeAspect="1"/>
          </p:cNvPicPr>
          <p:nvPr/>
        </p:nvPicPr>
        <p:blipFill>
          <a:blip r:embed="rId6"/>
          <a:stretch>
            <a:fillRect/>
          </a:stretch>
        </p:blipFill>
        <p:spPr>
          <a:xfrm>
            <a:off x="8418559" y="1142018"/>
            <a:ext cx="3601991" cy="5050214"/>
          </a:xfrm>
          <a:prstGeom prst="rect">
            <a:avLst/>
          </a:prstGeom>
        </p:spPr>
      </p:pic>
    </p:spTree>
    <p:extLst>
      <p:ext uri="{BB962C8B-B14F-4D97-AF65-F5344CB8AC3E}">
        <p14:creationId xmlns:p14="http://schemas.microsoft.com/office/powerpoint/2010/main" val="168650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Segment Routing IPv6 Encapsulation</a:t>
            </a:r>
            <a:br>
              <a:rPr lang="en-US" dirty="0"/>
            </a:br>
            <a:r>
              <a:rPr lang="en-US" b="0" dirty="0">
                <a:solidFill>
                  <a:schemeClr val="bg1">
                    <a:lumMod val="65000"/>
                  </a:schemeClr>
                </a:solidFill>
              </a:rPr>
              <a:t>3 headers, one more then MPLS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867524" y="5019677"/>
            <a:ext cx="4667251" cy="1704973"/>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sz="2400" b="1" dirty="0">
                <a:solidFill>
                  <a:prstClr val="black"/>
                </a:solidFill>
                <a:latin typeface="+mj-lt"/>
              </a:rPr>
              <a:t>Customer data-plane</a:t>
            </a:r>
            <a:br>
              <a:rPr lang="en-US" b="1" dirty="0">
                <a:solidFill>
                  <a:prstClr val="black"/>
                </a:solidFill>
                <a:latin typeface="+mj-lt"/>
              </a:rPr>
            </a:br>
            <a:br>
              <a:rPr lang="en-US" sz="1800" b="1" dirty="0">
                <a:solidFill>
                  <a:prstClr val="black"/>
                </a:solidFill>
                <a:latin typeface="+mj-lt"/>
              </a:rPr>
            </a:br>
            <a:r>
              <a:rPr lang="en-US" sz="1800" dirty="0">
                <a:solidFill>
                  <a:prstClr val="black"/>
                </a:solidFill>
                <a:latin typeface="+mj-lt"/>
              </a:rPr>
              <a:t>This is </a:t>
            </a:r>
            <a:r>
              <a:rPr lang="en-US" sz="1800" dirty="0">
                <a:solidFill>
                  <a:srgbClr val="00B050"/>
                </a:solidFill>
                <a:latin typeface="+mj-lt"/>
              </a:rPr>
              <a:t>what we receive from the customer </a:t>
            </a:r>
            <a:r>
              <a:rPr lang="en-US" sz="1800" dirty="0">
                <a:solidFill>
                  <a:prstClr val="black"/>
                </a:solidFill>
                <a:latin typeface="+mj-lt"/>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294010DA-99EA-4348-B94F-0BB72DCB0DCC}"/>
              </a:ext>
            </a:extLst>
          </p:cNvPr>
          <p:cNvPicPr>
            <a:picLocks noChangeAspect="1"/>
          </p:cNvPicPr>
          <p:nvPr/>
        </p:nvPicPr>
        <p:blipFill>
          <a:blip r:embed="rId3"/>
          <a:stretch>
            <a:fillRect/>
          </a:stretch>
        </p:blipFill>
        <p:spPr>
          <a:xfrm>
            <a:off x="1199456" y="1291149"/>
            <a:ext cx="4462077" cy="5433501"/>
          </a:xfrm>
          <a:prstGeom prst="rect">
            <a:avLst/>
          </a:prstGeom>
        </p:spPr>
      </p:pic>
      <p:sp>
        <p:nvSpPr>
          <p:cNvPr id="9" name="Right Brace 8">
            <a:extLst>
              <a:ext uri="{FF2B5EF4-FFF2-40B4-BE49-F238E27FC236}">
                <a16:creationId xmlns:a16="http://schemas.microsoft.com/office/drawing/2014/main" id="{BC009F02-76C4-422A-9F22-01BD1FC98350}"/>
              </a:ext>
            </a:extLst>
          </p:cNvPr>
          <p:cNvSpPr/>
          <p:nvPr/>
        </p:nvSpPr>
        <p:spPr bwMode="gray">
          <a:xfrm>
            <a:off x="5810249" y="4943474"/>
            <a:ext cx="720219" cy="1704975"/>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1D13E5A4-6C4B-4308-956B-A1FA83262342}"/>
              </a:ext>
            </a:extLst>
          </p:cNvPr>
          <p:cNvSpPr/>
          <p:nvPr/>
        </p:nvSpPr>
        <p:spPr bwMode="gray">
          <a:xfrm>
            <a:off x="5800725" y="2047875"/>
            <a:ext cx="729744" cy="2800349"/>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97CED71-E06A-4810-AC19-752BEC9DB4C6}"/>
              </a:ext>
            </a:extLst>
          </p:cNvPr>
          <p:cNvSpPr txBox="1">
            <a:spLocks/>
          </p:cNvSpPr>
          <p:nvPr/>
        </p:nvSpPr>
        <p:spPr bwMode="black">
          <a:xfrm>
            <a:off x="6867524" y="2047875"/>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5E37DE-E562-4F30-99FD-96404977513D}"/>
              </a:ext>
            </a:extLst>
          </p:cNvPr>
          <p:cNvSpPr/>
          <p:nvPr/>
        </p:nvSpPr>
        <p:spPr bwMode="gray">
          <a:xfrm>
            <a:off x="1461977" y="3141921"/>
            <a:ext cx="1855381" cy="249865"/>
          </a:xfrm>
          <a:prstGeom prst="rect">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3" name="Rectangle 12">
            <a:extLst>
              <a:ext uri="{FF2B5EF4-FFF2-40B4-BE49-F238E27FC236}">
                <a16:creationId xmlns:a16="http://schemas.microsoft.com/office/drawing/2014/main" id="{B957D800-1E82-4E0C-B5F8-A570DF7CBC38}"/>
              </a:ext>
            </a:extLst>
          </p:cNvPr>
          <p:cNvSpPr/>
          <p:nvPr/>
        </p:nvSpPr>
        <p:spPr bwMode="gray">
          <a:xfrm>
            <a:off x="1461977" y="4437321"/>
            <a:ext cx="1855381" cy="458972"/>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4" name="Rectangle 13">
            <a:extLst>
              <a:ext uri="{FF2B5EF4-FFF2-40B4-BE49-F238E27FC236}">
                <a16:creationId xmlns:a16="http://schemas.microsoft.com/office/drawing/2014/main" id="{8BF960B2-4413-4A45-A35F-A0798390F0D6}"/>
              </a:ext>
            </a:extLst>
          </p:cNvPr>
          <p:cNvSpPr/>
          <p:nvPr/>
        </p:nvSpPr>
        <p:spPr bwMode="gray">
          <a:xfrm>
            <a:off x="1461976" y="3965944"/>
            <a:ext cx="1855381" cy="138224"/>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5" name="Rectangle 14">
            <a:extLst>
              <a:ext uri="{FF2B5EF4-FFF2-40B4-BE49-F238E27FC236}">
                <a16:creationId xmlns:a16="http://schemas.microsoft.com/office/drawing/2014/main" id="{FFC97411-E33D-4826-9616-F547D84A1F2B}"/>
              </a:ext>
            </a:extLst>
          </p:cNvPr>
          <p:cNvSpPr/>
          <p:nvPr/>
        </p:nvSpPr>
        <p:spPr bwMode="gray">
          <a:xfrm>
            <a:off x="1461975" y="6275479"/>
            <a:ext cx="1855381" cy="249865"/>
          </a:xfrm>
          <a:prstGeom prst="rect">
            <a:avLst/>
          </a:prstGeom>
          <a:solidFill>
            <a:srgbClr val="00B050">
              <a:alpha val="20000"/>
            </a:srgb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35606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Monitoring L3 SRv6 VPN's with IPFIX and BGP Monitoring Protocol</a:t>
            </a:r>
            <a:br>
              <a:rPr lang="en-US" dirty="0"/>
            </a:br>
            <a:r>
              <a:rPr lang="en-US" b="0" dirty="0">
                <a:solidFill>
                  <a:schemeClr val="bg1">
                    <a:lumMod val="65000"/>
                  </a:schemeClr>
                </a:solidFill>
              </a:rPr>
              <a:t>From L3 VPN Inventory to Realtime Network Analytics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579281" y="1457720"/>
            <a:ext cx="5343525" cy="5059916"/>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From an inventory perspective, </a:t>
            </a:r>
            <a:r>
              <a:rPr lang="en-US" b="1" dirty="0">
                <a:solidFill>
                  <a:prstClr val="black"/>
                </a:solidFill>
                <a:latin typeface="+mj-lt"/>
              </a:rPr>
              <a:t>Connection Points are connected through Logical Connections</a:t>
            </a:r>
            <a:r>
              <a:rPr lang="en-US" dirty="0">
                <a:solidFill>
                  <a:prstClr val="black"/>
                </a:solidFill>
                <a:latin typeface="+mj-lt"/>
              </a:rPr>
              <a:t>.</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kumimoji="0" lang="en-US" b="1" i="0" u="none" strike="noStrike" kern="1200" cap="none" spc="0" normalizeH="0" baseline="0" noProof="0" dirty="0">
                <a:ln>
                  <a:noFill/>
                </a:ln>
                <a:solidFill>
                  <a:prstClr val="black"/>
                </a:solidFill>
                <a:effectLst/>
                <a:uLnTx/>
                <a:uFillTx/>
                <a:latin typeface="+mj-lt"/>
                <a:ea typeface="+mn-ea"/>
                <a:cs typeface="+mn-cs"/>
              </a:rPr>
              <a:t>From a BGP control-plane perspective, IPv4/6 unicast prefixes in VRF's are tagged with BGP standard communities.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One BGP standard community to identify the Logical Connection. One BGP standard community to identify each Connection Point.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When IPv4/6 prefixes are exported from VRF's, a BGP route-distinguisher, BGP extended community route-targets, </a:t>
            </a:r>
            <a:r>
              <a:rPr lang="en-US" dirty="0">
                <a:solidFill>
                  <a:srgbClr val="FF0000"/>
                </a:solidFill>
                <a:latin typeface="+mj-lt"/>
              </a:rPr>
              <a:t>a SRv6 VPN SID</a:t>
            </a:r>
            <a:r>
              <a:rPr lang="en-US" dirty="0">
                <a:solidFill>
                  <a:prstClr val="black"/>
                </a:solidFill>
                <a:latin typeface="+mj-lt"/>
              </a:rPr>
              <a:t> for the </a:t>
            </a:r>
            <a:r>
              <a:rPr lang="en-US" dirty="0">
                <a:solidFill>
                  <a:srgbClr val="FF0000"/>
                </a:solidFill>
                <a:latin typeface="+mj-lt"/>
              </a:rPr>
              <a:t>IPv6</a:t>
            </a:r>
            <a:r>
              <a:rPr lang="en-US" dirty="0">
                <a:solidFill>
                  <a:prstClr val="black"/>
                </a:solidFill>
                <a:latin typeface="+mj-lt"/>
              </a:rPr>
              <a:t> next-hop is allocated.</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b="1" dirty="0">
                <a:solidFill>
                  <a:prstClr val="black"/>
                </a:solidFill>
                <a:latin typeface="+mj-lt"/>
              </a:rPr>
              <a:t>From a forward-plane perspective, </a:t>
            </a:r>
            <a:r>
              <a:rPr lang="en-US" dirty="0">
                <a:solidFill>
                  <a:prstClr val="black"/>
                </a:solidFill>
                <a:latin typeface="+mj-lt"/>
              </a:rPr>
              <a:t>when IPv4/6 unicast traffic is received from the edge at the </a:t>
            </a:r>
            <a:r>
              <a:rPr lang="en-US" dirty="0">
                <a:solidFill>
                  <a:srgbClr val="FF0000"/>
                </a:solidFill>
                <a:latin typeface="+mj-lt"/>
              </a:rPr>
              <a:t>SRv6</a:t>
            </a:r>
            <a:r>
              <a:rPr lang="en-US" dirty="0">
                <a:solidFill>
                  <a:prstClr val="black"/>
                </a:solidFill>
                <a:latin typeface="+mj-lt"/>
              </a:rPr>
              <a:t> PE, a lookup is performed, the </a:t>
            </a:r>
            <a:r>
              <a:rPr lang="en-US" dirty="0">
                <a:solidFill>
                  <a:srgbClr val="FF0000"/>
                </a:solidFill>
                <a:latin typeface="+mj-lt"/>
              </a:rPr>
              <a:t>SRv6 VPN SID</a:t>
            </a:r>
            <a:r>
              <a:rPr lang="en-US" dirty="0">
                <a:solidFill>
                  <a:prstClr val="black"/>
                </a:solidFill>
                <a:latin typeface="+mj-lt"/>
              </a:rPr>
              <a:t> </a:t>
            </a:r>
            <a:r>
              <a:rPr lang="en-US" b="1" dirty="0">
                <a:solidFill>
                  <a:prstClr val="black"/>
                </a:solidFill>
                <a:latin typeface="+mj-lt"/>
              </a:rPr>
              <a:t>is obtained and </a:t>
            </a:r>
            <a:r>
              <a:rPr lang="en-US" dirty="0">
                <a:solidFill>
                  <a:srgbClr val="FF0000"/>
                </a:solidFill>
                <a:latin typeface="+mj-lt"/>
              </a:rPr>
              <a:t>IPv6</a:t>
            </a:r>
            <a:r>
              <a:rPr lang="en-US" dirty="0">
                <a:solidFill>
                  <a:prstClr val="black"/>
                </a:solidFill>
                <a:latin typeface="+mj-lt"/>
              </a:rPr>
              <a:t> </a:t>
            </a:r>
            <a:r>
              <a:rPr lang="en-US" dirty="0">
                <a:solidFill>
                  <a:srgbClr val="FF0000"/>
                </a:solidFill>
                <a:latin typeface="+mj-lt"/>
              </a:rPr>
              <a:t>next-hop</a:t>
            </a:r>
            <a:r>
              <a:rPr lang="en-US" dirty="0">
                <a:solidFill>
                  <a:prstClr val="black"/>
                </a:solidFill>
                <a:latin typeface="+mj-lt"/>
              </a:rPr>
              <a:t> </a:t>
            </a:r>
            <a:r>
              <a:rPr lang="en-US" b="1" dirty="0">
                <a:solidFill>
                  <a:prstClr val="black"/>
                </a:solidFill>
                <a:latin typeface="+mj-lt"/>
              </a:rPr>
              <a:t>is added when forwarded to the core.</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Daisy </a:t>
            </a:r>
            <a:r>
              <a:rPr lang="en-US" b="1" dirty="0">
                <a:solidFill>
                  <a:prstClr val="black"/>
                </a:solidFill>
                <a:latin typeface="+mj-lt"/>
              </a:rPr>
              <a:t>collects </a:t>
            </a:r>
            <a:r>
              <a:rPr lang="en-US" b="1" dirty="0">
                <a:solidFill>
                  <a:srgbClr val="FF0000"/>
                </a:solidFill>
                <a:latin typeface="+mj-lt"/>
              </a:rPr>
              <a:t>SRv6</a:t>
            </a:r>
            <a:r>
              <a:rPr lang="en-US" b="1" dirty="0">
                <a:solidFill>
                  <a:prstClr val="black"/>
                </a:solidFill>
                <a:latin typeface="+mj-lt"/>
              </a:rPr>
              <a:t> provider data-plane, IPv4/6 unicast customer data-plane in IPFIX </a:t>
            </a:r>
            <a:r>
              <a:rPr lang="en-US" dirty="0">
                <a:solidFill>
                  <a:prstClr val="black"/>
                </a:solidFill>
                <a:latin typeface="+mj-lt"/>
              </a:rPr>
              <a:t>and </a:t>
            </a:r>
            <a:r>
              <a:rPr lang="en-US" b="1" dirty="0">
                <a:solidFill>
                  <a:prstClr val="black"/>
                </a:solidFill>
                <a:latin typeface="+mj-lt"/>
              </a:rPr>
              <a:t>at provider edge BGP VPNv4/6 unicast </a:t>
            </a:r>
            <a:r>
              <a:rPr lang="en-US" dirty="0">
                <a:solidFill>
                  <a:prstClr val="black"/>
                </a:solidFill>
                <a:latin typeface="+mj-lt"/>
              </a:rPr>
              <a:t>to perform real-time data correlation.</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BEE85A7C-A0E6-4F4D-8889-AA2A43D04A6A}"/>
              </a:ext>
            </a:extLst>
          </p:cNvPr>
          <p:cNvPicPr>
            <a:picLocks noChangeAspect="1"/>
          </p:cNvPicPr>
          <p:nvPr/>
        </p:nvPicPr>
        <p:blipFill>
          <a:blip r:embed="rId3"/>
          <a:stretch>
            <a:fillRect/>
          </a:stretch>
        </p:blipFill>
        <p:spPr>
          <a:xfrm>
            <a:off x="1100423" y="1457720"/>
            <a:ext cx="4995577" cy="5179176"/>
          </a:xfrm>
          <a:prstGeom prst="rect">
            <a:avLst/>
          </a:prstGeom>
        </p:spPr>
      </p:pic>
    </p:spTree>
    <p:extLst>
      <p:ext uri="{BB962C8B-B14F-4D97-AF65-F5344CB8AC3E}">
        <p14:creationId xmlns:p14="http://schemas.microsoft.com/office/powerpoint/2010/main" val="355727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8</a:t>
            </a:fld>
            <a:endParaRPr lang="en-US" dirty="0"/>
          </a:p>
        </p:txBody>
      </p:sp>
      <p:sp>
        <p:nvSpPr>
          <p:cNvPr id="10" name="Titel 9">
            <a:extLst>
              <a:ext uri="{FF2B5EF4-FFF2-40B4-BE49-F238E27FC236}">
                <a16:creationId xmlns:a16="http://schemas.microsoft.com/office/drawing/2014/main" id="{AFB593AF-0A82-44B6-929C-D79501B99CC1}"/>
              </a:ext>
            </a:extLst>
          </p:cNvPr>
          <p:cNvSpPr>
            <a:spLocks noGrp="1"/>
          </p:cNvSpPr>
          <p:nvPr>
            <p:ph type="title"/>
          </p:nvPr>
        </p:nvSpPr>
        <p:spPr bwMode="black"/>
        <p:txBody>
          <a:bodyPr/>
          <a:lstStyle/>
          <a:p>
            <a:r>
              <a:rPr lang="en-US" dirty="0"/>
              <a:t>Trace Path and Measure Delay in IPv6 Data Plane</a:t>
            </a:r>
            <a:br>
              <a:rPr lang="en-US" dirty="0"/>
            </a:br>
            <a:r>
              <a:rPr lang="en-US" b="0" dirty="0"/>
              <a:t>Use Case Overview</a:t>
            </a:r>
            <a:endParaRPr lang="en-US" b="0" dirty="0">
              <a:latin typeface="+mn-lt"/>
            </a:endParaRPr>
          </a:p>
        </p:txBody>
      </p:sp>
      <p:sp>
        <p:nvSpPr>
          <p:cNvPr id="19" name="Inhaltsplatzhalter 1">
            <a:extLst>
              <a:ext uri="{FF2B5EF4-FFF2-40B4-BE49-F238E27FC236}">
                <a16:creationId xmlns:a16="http://schemas.microsoft.com/office/drawing/2014/main" id="{19555CCE-8A95-47E1-A495-F652C9851C45}"/>
              </a:ext>
            </a:extLst>
          </p:cNvPr>
          <p:cNvSpPr txBox="1">
            <a:spLocks/>
          </p:cNvSpPr>
          <p:nvPr/>
        </p:nvSpPr>
        <p:spPr bwMode="black">
          <a:xfrm>
            <a:off x="11994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Traffic to Measure</a:t>
            </a:r>
          </a:p>
          <a:p>
            <a:r>
              <a:rPr lang="en-US" dirty="0"/>
              <a:t>Active probing addresses what-if and Hybrid Type 1 passive customer packet delay and loss SLI.</a:t>
            </a:r>
          </a:p>
          <a:p>
            <a:endParaRPr lang="en-US" dirty="0"/>
          </a:p>
        </p:txBody>
      </p:sp>
      <p:sp>
        <p:nvSpPr>
          <p:cNvPr id="15" name="Inhaltsplatzhalter 1">
            <a:extLst>
              <a:ext uri="{FF2B5EF4-FFF2-40B4-BE49-F238E27FC236}">
                <a16:creationId xmlns:a16="http://schemas.microsoft.com/office/drawing/2014/main" id="{CEE28B7E-6876-4024-8368-999EF61EE090}"/>
              </a:ext>
            </a:extLst>
          </p:cNvPr>
          <p:cNvSpPr txBox="1">
            <a:spLocks/>
          </p:cNvSpPr>
          <p:nvPr/>
        </p:nvSpPr>
        <p:spPr bwMode="black">
          <a:xfrm>
            <a:off x="84002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Network Dimensions</a:t>
            </a:r>
          </a:p>
          <a:p>
            <a:r>
              <a:rPr lang="en-US" dirty="0"/>
              <a:t>Ability to trace packet forwarding path to describe which interfaces, queues, nodes and domains the flow was forwarded through due to which IP next-hop, top MPLS label or active SRv6 SID. Ability to trace a single or group of flows with same properties.</a:t>
            </a:r>
          </a:p>
        </p:txBody>
      </p:sp>
      <p:sp>
        <p:nvSpPr>
          <p:cNvPr id="17" name="Inhaltsplatzhalter 1">
            <a:extLst>
              <a:ext uri="{FF2B5EF4-FFF2-40B4-BE49-F238E27FC236}">
                <a16:creationId xmlns:a16="http://schemas.microsoft.com/office/drawing/2014/main" id="{09D997DC-B693-4AFE-9BA5-5CA96CB0CA7D}"/>
              </a:ext>
            </a:extLst>
          </p:cNvPr>
          <p:cNvSpPr txBox="1">
            <a:spLocks/>
          </p:cNvSpPr>
          <p:nvPr/>
        </p:nvSpPr>
        <p:spPr bwMode="black">
          <a:xfrm>
            <a:off x="47998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Delay Measurement</a:t>
            </a:r>
          </a:p>
          <a:p>
            <a:r>
              <a:rPr lang="en-US" dirty="0"/>
              <a:t>Measure on-path or round-trip delay observed on network node or outside network node.</a:t>
            </a:r>
          </a:p>
        </p:txBody>
      </p:sp>
      <p:sp>
        <p:nvSpPr>
          <p:cNvPr id="12" name="Inhaltsplatzhalter 1">
            <a:extLst>
              <a:ext uri="{FF2B5EF4-FFF2-40B4-BE49-F238E27FC236}">
                <a16:creationId xmlns:a16="http://schemas.microsoft.com/office/drawing/2014/main" id="{49A42249-B896-499C-B976-59F68C665A40}"/>
              </a:ext>
            </a:extLst>
          </p:cNvPr>
          <p:cNvSpPr txBox="1">
            <a:spLocks/>
          </p:cNvSpPr>
          <p:nvPr/>
        </p:nvSpPr>
        <p:spPr bwMode="black">
          <a:xfrm>
            <a:off x="1199832" y="4321992"/>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IPv6 Data Plane Applicability</a:t>
            </a:r>
          </a:p>
          <a:p>
            <a:r>
              <a:rPr lang="en-US" dirty="0"/>
              <a:t>Applied to IPv6 Destination or</a:t>
            </a:r>
            <a:br>
              <a:rPr lang="en-US" dirty="0"/>
            </a:br>
            <a:r>
              <a:rPr lang="en-US" dirty="0"/>
              <a:t>Hop-by-Hop options header and observable on transit and encapsulation or decapsulation node only.</a:t>
            </a:r>
          </a:p>
        </p:txBody>
      </p:sp>
      <p:sp>
        <p:nvSpPr>
          <p:cNvPr id="14" name="Inhaltsplatzhalter 1">
            <a:extLst>
              <a:ext uri="{FF2B5EF4-FFF2-40B4-BE49-F238E27FC236}">
                <a16:creationId xmlns:a16="http://schemas.microsoft.com/office/drawing/2014/main" id="{4DD86206-CB4D-469F-A83E-685331CD9CED}"/>
              </a:ext>
            </a:extLst>
          </p:cNvPr>
          <p:cNvSpPr txBox="1">
            <a:spLocks/>
          </p:cNvSpPr>
          <p:nvPr/>
        </p:nvSpPr>
        <p:spPr bwMode="black">
          <a:xfrm>
            <a:off x="4800232" y="4321992"/>
            <a:ext cx="3429368"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Data Aggregation</a:t>
            </a:r>
          </a:p>
          <a:p>
            <a:r>
              <a:rPr lang="en-US" dirty="0"/>
              <a:t>Delay measurement and trace dimensions are control and management plane aggregated on network node (postcard) or accumulated in the IPv6 packet across the forwarding path (passport) and aggregated outside network node.</a:t>
            </a:r>
          </a:p>
        </p:txBody>
      </p:sp>
      <p:sp>
        <p:nvSpPr>
          <p:cNvPr id="18" name="Freeform 16">
            <a:extLst>
              <a:ext uri="{FF2B5EF4-FFF2-40B4-BE49-F238E27FC236}">
                <a16:creationId xmlns:a16="http://schemas.microsoft.com/office/drawing/2014/main" id="{A367922F-4684-415B-B951-2BA09634F635}"/>
              </a:ext>
            </a:extLst>
          </p:cNvPr>
          <p:cNvSpPr>
            <a:spLocks noEditPoints="1"/>
          </p:cNvSpPr>
          <p:nvPr>
            <p:custDataLst>
              <p:tags r:id="rId1"/>
            </p:custDataLst>
          </p:nvPr>
        </p:nvSpPr>
        <p:spPr bwMode="black">
          <a:xfrm>
            <a:off x="4800232" y="3717032"/>
            <a:ext cx="360363" cy="388937"/>
          </a:xfrm>
          <a:custGeom>
            <a:avLst/>
            <a:gdLst>
              <a:gd name="T0" fmla="*/ 32 w 96"/>
              <a:gd name="T1" fmla="*/ 96 h 104"/>
              <a:gd name="T2" fmla="*/ 24 w 96"/>
              <a:gd name="T3" fmla="*/ 104 h 104"/>
              <a:gd name="T4" fmla="*/ 16 w 96"/>
              <a:gd name="T5" fmla="*/ 96 h 104"/>
              <a:gd name="T6" fmla="*/ 24 w 96"/>
              <a:gd name="T7" fmla="*/ 88 h 104"/>
              <a:gd name="T8" fmla="*/ 32 w 96"/>
              <a:gd name="T9" fmla="*/ 96 h 104"/>
              <a:gd name="T10" fmla="*/ 72 w 96"/>
              <a:gd name="T11" fmla="*/ 88 h 104"/>
              <a:gd name="T12" fmla="*/ 64 w 96"/>
              <a:gd name="T13" fmla="*/ 96 h 104"/>
              <a:gd name="T14" fmla="*/ 72 w 96"/>
              <a:gd name="T15" fmla="*/ 104 h 104"/>
              <a:gd name="T16" fmla="*/ 80 w 96"/>
              <a:gd name="T17" fmla="*/ 96 h 104"/>
              <a:gd name="T18" fmla="*/ 72 w 96"/>
              <a:gd name="T19" fmla="*/ 88 h 104"/>
              <a:gd name="T20" fmla="*/ 96 w 96"/>
              <a:gd name="T21" fmla="*/ 12 h 104"/>
              <a:gd name="T22" fmla="*/ 96 w 96"/>
              <a:gd name="T23" fmla="*/ 40 h 104"/>
              <a:gd name="T24" fmla="*/ 82 w 96"/>
              <a:gd name="T25" fmla="*/ 56 h 104"/>
              <a:gd name="T26" fmla="*/ 31 w 96"/>
              <a:gd name="T27" fmla="*/ 64 h 104"/>
              <a:gd name="T28" fmla="*/ 26 w 96"/>
              <a:gd name="T29" fmla="*/ 72 h 104"/>
              <a:gd name="T30" fmla="*/ 76 w 96"/>
              <a:gd name="T31" fmla="*/ 72 h 104"/>
              <a:gd name="T32" fmla="*/ 80 w 96"/>
              <a:gd name="T33" fmla="*/ 76 h 104"/>
              <a:gd name="T34" fmla="*/ 76 w 96"/>
              <a:gd name="T35" fmla="*/ 80 h 104"/>
              <a:gd name="T36" fmla="*/ 20 w 96"/>
              <a:gd name="T37" fmla="*/ 80 h 104"/>
              <a:gd name="T38" fmla="*/ 17 w 96"/>
              <a:gd name="T39" fmla="*/ 78 h 104"/>
              <a:gd name="T40" fmla="*/ 16 w 96"/>
              <a:gd name="T41" fmla="*/ 74 h 104"/>
              <a:gd name="T42" fmla="*/ 24 w 96"/>
              <a:gd name="T43" fmla="*/ 59 h 104"/>
              <a:gd name="T44" fmla="*/ 16 w 96"/>
              <a:gd name="T45" fmla="*/ 8 h 104"/>
              <a:gd name="T46" fmla="*/ 4 w 96"/>
              <a:gd name="T47" fmla="*/ 8 h 104"/>
              <a:gd name="T48" fmla="*/ 0 w 96"/>
              <a:gd name="T49" fmla="*/ 4 h 104"/>
              <a:gd name="T50" fmla="*/ 4 w 96"/>
              <a:gd name="T51" fmla="*/ 0 h 104"/>
              <a:gd name="T52" fmla="*/ 16 w 96"/>
              <a:gd name="T53" fmla="*/ 0 h 104"/>
              <a:gd name="T54" fmla="*/ 24 w 96"/>
              <a:gd name="T55" fmla="*/ 7 h 104"/>
              <a:gd name="T56" fmla="*/ 24 w 96"/>
              <a:gd name="T57" fmla="*/ 8 h 104"/>
              <a:gd name="T58" fmla="*/ 92 w 96"/>
              <a:gd name="T59" fmla="*/ 8 h 104"/>
              <a:gd name="T60" fmla="*/ 96 w 96"/>
              <a:gd name="T61" fmla="*/ 12 h 104"/>
              <a:gd name="T62" fmla="*/ 88 w 96"/>
              <a:gd name="T63" fmla="*/ 16 h 104"/>
              <a:gd name="T64" fmla="*/ 25 w 96"/>
              <a:gd name="T65" fmla="*/ 16 h 104"/>
              <a:gd name="T66" fmla="*/ 31 w 96"/>
              <a:gd name="T67" fmla="*/ 55 h 104"/>
              <a:gd name="T68" fmla="*/ 81 w 96"/>
              <a:gd name="T69" fmla="*/ 48 h 104"/>
              <a:gd name="T70" fmla="*/ 88 w 96"/>
              <a:gd name="T71" fmla="*/ 40 h 104"/>
              <a:gd name="T72" fmla="*/ 88 w 96"/>
              <a:gd name="T73"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04">
                <a:moveTo>
                  <a:pt x="32" y="96"/>
                </a:moveTo>
                <a:cubicBezTo>
                  <a:pt x="32" y="100"/>
                  <a:pt x="28" y="104"/>
                  <a:pt x="24" y="104"/>
                </a:cubicBezTo>
                <a:cubicBezTo>
                  <a:pt x="20" y="104"/>
                  <a:pt x="16" y="100"/>
                  <a:pt x="16" y="96"/>
                </a:cubicBezTo>
                <a:cubicBezTo>
                  <a:pt x="16" y="92"/>
                  <a:pt x="20" y="88"/>
                  <a:pt x="24" y="88"/>
                </a:cubicBezTo>
                <a:cubicBezTo>
                  <a:pt x="28" y="88"/>
                  <a:pt x="32" y="92"/>
                  <a:pt x="32" y="96"/>
                </a:cubicBezTo>
                <a:close/>
                <a:moveTo>
                  <a:pt x="72" y="88"/>
                </a:moveTo>
                <a:cubicBezTo>
                  <a:pt x="68" y="88"/>
                  <a:pt x="64" y="92"/>
                  <a:pt x="64" y="96"/>
                </a:cubicBezTo>
                <a:cubicBezTo>
                  <a:pt x="64" y="100"/>
                  <a:pt x="68" y="104"/>
                  <a:pt x="72" y="104"/>
                </a:cubicBezTo>
                <a:cubicBezTo>
                  <a:pt x="76" y="104"/>
                  <a:pt x="80" y="100"/>
                  <a:pt x="80" y="96"/>
                </a:cubicBezTo>
                <a:cubicBezTo>
                  <a:pt x="80" y="92"/>
                  <a:pt x="76" y="88"/>
                  <a:pt x="72" y="88"/>
                </a:cubicBezTo>
                <a:close/>
                <a:moveTo>
                  <a:pt x="96" y="12"/>
                </a:moveTo>
                <a:cubicBezTo>
                  <a:pt x="96" y="40"/>
                  <a:pt x="96" y="40"/>
                  <a:pt x="96" y="40"/>
                </a:cubicBezTo>
                <a:cubicBezTo>
                  <a:pt x="96" y="48"/>
                  <a:pt x="90" y="55"/>
                  <a:pt x="82" y="56"/>
                </a:cubicBezTo>
                <a:cubicBezTo>
                  <a:pt x="31" y="64"/>
                  <a:pt x="31" y="64"/>
                  <a:pt x="31" y="64"/>
                </a:cubicBezTo>
                <a:cubicBezTo>
                  <a:pt x="26" y="72"/>
                  <a:pt x="26" y="72"/>
                  <a:pt x="26" y="72"/>
                </a:cubicBezTo>
                <a:cubicBezTo>
                  <a:pt x="76" y="72"/>
                  <a:pt x="76" y="72"/>
                  <a:pt x="76" y="72"/>
                </a:cubicBezTo>
                <a:cubicBezTo>
                  <a:pt x="78" y="72"/>
                  <a:pt x="80" y="74"/>
                  <a:pt x="80" y="76"/>
                </a:cubicBezTo>
                <a:cubicBezTo>
                  <a:pt x="80" y="78"/>
                  <a:pt x="78" y="80"/>
                  <a:pt x="76" y="80"/>
                </a:cubicBezTo>
                <a:cubicBezTo>
                  <a:pt x="20" y="80"/>
                  <a:pt x="20" y="80"/>
                  <a:pt x="20" y="80"/>
                </a:cubicBezTo>
                <a:cubicBezTo>
                  <a:pt x="19" y="80"/>
                  <a:pt x="17" y="79"/>
                  <a:pt x="17" y="78"/>
                </a:cubicBezTo>
                <a:cubicBezTo>
                  <a:pt x="16" y="77"/>
                  <a:pt x="16" y="75"/>
                  <a:pt x="16" y="74"/>
                </a:cubicBezTo>
                <a:cubicBezTo>
                  <a:pt x="24" y="59"/>
                  <a:pt x="24" y="59"/>
                  <a:pt x="24" y="59"/>
                </a:cubicBezTo>
                <a:cubicBezTo>
                  <a:pt x="16" y="8"/>
                  <a:pt x="16" y="8"/>
                  <a:pt x="16" y="8"/>
                </a:cubicBezTo>
                <a:cubicBezTo>
                  <a:pt x="4" y="8"/>
                  <a:pt x="4" y="8"/>
                  <a:pt x="4" y="8"/>
                </a:cubicBezTo>
                <a:cubicBezTo>
                  <a:pt x="2" y="8"/>
                  <a:pt x="0" y="6"/>
                  <a:pt x="0" y="4"/>
                </a:cubicBezTo>
                <a:cubicBezTo>
                  <a:pt x="0" y="2"/>
                  <a:pt x="2" y="0"/>
                  <a:pt x="4" y="0"/>
                </a:cubicBezTo>
                <a:cubicBezTo>
                  <a:pt x="16" y="0"/>
                  <a:pt x="16" y="0"/>
                  <a:pt x="16" y="0"/>
                </a:cubicBezTo>
                <a:cubicBezTo>
                  <a:pt x="20" y="0"/>
                  <a:pt x="23" y="3"/>
                  <a:pt x="24" y="7"/>
                </a:cubicBezTo>
                <a:cubicBezTo>
                  <a:pt x="24" y="8"/>
                  <a:pt x="24" y="8"/>
                  <a:pt x="24" y="8"/>
                </a:cubicBezTo>
                <a:cubicBezTo>
                  <a:pt x="92" y="8"/>
                  <a:pt x="92" y="8"/>
                  <a:pt x="92" y="8"/>
                </a:cubicBezTo>
                <a:cubicBezTo>
                  <a:pt x="94" y="8"/>
                  <a:pt x="96" y="10"/>
                  <a:pt x="96" y="12"/>
                </a:cubicBezTo>
                <a:close/>
                <a:moveTo>
                  <a:pt x="88" y="16"/>
                </a:moveTo>
                <a:cubicBezTo>
                  <a:pt x="25" y="16"/>
                  <a:pt x="25" y="16"/>
                  <a:pt x="25" y="16"/>
                </a:cubicBezTo>
                <a:cubicBezTo>
                  <a:pt x="31" y="55"/>
                  <a:pt x="31" y="55"/>
                  <a:pt x="31" y="55"/>
                </a:cubicBezTo>
                <a:cubicBezTo>
                  <a:pt x="81" y="48"/>
                  <a:pt x="81" y="48"/>
                  <a:pt x="81" y="48"/>
                </a:cubicBezTo>
                <a:cubicBezTo>
                  <a:pt x="85" y="47"/>
                  <a:pt x="88" y="44"/>
                  <a:pt x="88" y="40"/>
                </a:cubicBezTo>
                <a:lnTo>
                  <a:pt x="88" y="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AC869D1-0E8B-8976-8E88-76B3D0908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719" y="1481724"/>
            <a:ext cx="410400" cy="410400"/>
          </a:xfrm>
          <a:prstGeom prst="rect">
            <a:avLst/>
          </a:prstGeom>
        </p:spPr>
      </p:pic>
      <p:pic>
        <p:nvPicPr>
          <p:cNvPr id="5" name="Graphic 4">
            <a:extLst>
              <a:ext uri="{FF2B5EF4-FFF2-40B4-BE49-F238E27FC236}">
                <a16:creationId xmlns:a16="http://schemas.microsoft.com/office/drawing/2014/main" id="{03AAC8A4-E719-E9B3-3D86-E00FA1E7FB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9856" y="1481724"/>
            <a:ext cx="410400" cy="410400"/>
          </a:xfrm>
          <a:prstGeom prst="rect">
            <a:avLst/>
          </a:prstGeom>
        </p:spPr>
      </p:pic>
      <p:pic>
        <p:nvPicPr>
          <p:cNvPr id="6" name="Graphic 5">
            <a:extLst>
              <a:ext uri="{FF2B5EF4-FFF2-40B4-BE49-F238E27FC236}">
                <a16:creationId xmlns:a16="http://schemas.microsoft.com/office/drawing/2014/main" id="{23A7251D-78E1-37C6-A0AC-2DE259A78F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082" y="1481724"/>
            <a:ext cx="410400" cy="410400"/>
          </a:xfrm>
          <a:prstGeom prst="rect">
            <a:avLst/>
          </a:prstGeom>
        </p:spPr>
      </p:pic>
      <p:pic>
        <p:nvPicPr>
          <p:cNvPr id="7" name="Graphic 6">
            <a:extLst>
              <a:ext uri="{FF2B5EF4-FFF2-40B4-BE49-F238E27FC236}">
                <a16:creationId xmlns:a16="http://schemas.microsoft.com/office/drawing/2014/main" id="{6BCC6CCB-21B6-49BC-0B77-B752A44DC5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99455" y="3717032"/>
            <a:ext cx="410400" cy="410400"/>
          </a:xfrm>
          <a:prstGeom prst="rect">
            <a:avLst/>
          </a:prstGeom>
        </p:spPr>
      </p:pic>
    </p:spTree>
    <p:extLst>
      <p:ext uri="{BB962C8B-B14F-4D97-AF65-F5344CB8AC3E}">
        <p14:creationId xmlns:p14="http://schemas.microsoft.com/office/powerpoint/2010/main" val="1410092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Measure delay and give network context</a:t>
            </a:r>
            <a:br>
              <a:rPr lang="en-US" dirty="0"/>
            </a:br>
            <a:r>
              <a:rPr lang="en-US" b="0" dirty="0">
                <a:solidFill>
                  <a:schemeClr val="bg1">
                    <a:lumMod val="65000"/>
                  </a:schemeClr>
                </a:solidFill>
              </a:rPr>
              <a:t>Enabling a statistical network delay view</a:t>
            </a:r>
            <a:endParaRPr lang="en-GB" b="0" dirty="0">
              <a:solidFill>
                <a:schemeClr val="bg1">
                  <a:lumMod val="65000"/>
                </a:schemeClr>
              </a:solidFill>
            </a:endParaRP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210300" y="1376772"/>
            <a:ext cx="5876925" cy="5339269"/>
          </a:xfrm>
        </p:spPr>
        <p:txBody>
          <a:bodyPr/>
          <a:lstStyle/>
          <a:p>
            <a:pPr marL="285750" indent="-285750">
              <a:spcBef>
                <a:spcPts val="300"/>
              </a:spcBef>
              <a:spcAft>
                <a:spcPts val="300"/>
              </a:spcAft>
              <a:buClr>
                <a:schemeClr val="accent2"/>
              </a:buClr>
              <a:buFont typeface="TheSans Swisscom" panose="020B0603020202020204" pitchFamily="34" charset="0"/>
              <a:buChar char="&gt;"/>
            </a:pPr>
            <a:r>
              <a:rPr lang="en-US" dirty="0"/>
              <a:t>Packets are captured ingress with an optional sampler, data-plane dimensions extracted, enriched with device and control-plane dimensions and </a:t>
            </a:r>
            <a:r>
              <a:rPr lang="en-US" b="1" dirty="0"/>
              <a:t>added with a unique flow ID to a flow cache on the node for aggregation.</a:t>
            </a:r>
          </a:p>
          <a:p>
            <a:pPr marL="285750" indent="-285750">
              <a:spcBef>
                <a:spcPts val="300"/>
              </a:spcBef>
              <a:spcAft>
                <a:spcPts val="300"/>
              </a:spcAft>
              <a:buClr>
                <a:schemeClr val="accent2"/>
              </a:buClr>
              <a:buFont typeface="TheSans Swisscom" panose="020B0603020202020204" pitchFamily="34" charset="0"/>
              <a:buChar char="&gt;"/>
            </a:pPr>
            <a:r>
              <a:rPr lang="en-US" dirty="0"/>
              <a:t>The data-plane dimensions answers </a:t>
            </a:r>
            <a:r>
              <a:rPr lang="en-US" b="1" dirty="0"/>
              <a:t>which packet</a:t>
            </a:r>
            <a:r>
              <a:rPr lang="en-US" dirty="0"/>
              <a:t>. The control-plane </a:t>
            </a:r>
            <a:r>
              <a:rPr lang="en-US" b="1" dirty="0"/>
              <a:t>which service</a:t>
            </a:r>
            <a:r>
              <a:rPr lang="en-US" dirty="0"/>
              <a:t>. The device dimensions </a:t>
            </a:r>
            <a:r>
              <a:rPr lang="en-US" b="1" dirty="0"/>
              <a:t>where in the network</a:t>
            </a:r>
            <a:r>
              <a:rPr lang="en-US" dirty="0"/>
              <a:t>.</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b="1" dirty="0"/>
              <a:t>a direct </a:t>
            </a:r>
            <a:r>
              <a:rPr lang="en-US" b="1"/>
              <a:t>export marking bit </a:t>
            </a:r>
            <a:r>
              <a:rPr lang="en-US" b="1" dirty="0"/>
              <a:t>and optionally a timestamp is added </a:t>
            </a:r>
            <a:r>
              <a:rPr lang="en-US" dirty="0"/>
              <a:t>to the packet header when entering the IOAM domain.</a:t>
            </a:r>
          </a:p>
          <a:p>
            <a:pPr marL="285750" indent="-285750">
              <a:spcBef>
                <a:spcPts val="300"/>
              </a:spcBef>
              <a:spcAft>
                <a:spcPts val="300"/>
              </a:spcAft>
              <a:buClr>
                <a:schemeClr val="accent2"/>
              </a:buClr>
              <a:buFont typeface="TheSans Swisscom" panose="020B0603020202020204" pitchFamily="34" charset="0"/>
              <a:buChar char="&gt;"/>
            </a:pPr>
            <a:r>
              <a:rPr lang="en-US" dirty="0"/>
              <a:t>Each subsequent packet for the same flow increases byte and packet count. Each new flow creates a new flow ID in the flow cache.</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dirty="0"/>
              <a:t>At each node in transit (postcard) or only at the last node (passport), </a:t>
            </a:r>
            <a:r>
              <a:rPr lang="en-US" b="1" dirty="0"/>
              <a:t>the delay is calculated by comparing the timestamp in the packet and when packet is received </a:t>
            </a:r>
            <a:r>
              <a:rPr lang="en-US" dirty="0"/>
              <a:t>on the node</a:t>
            </a:r>
            <a:r>
              <a:rPr lang="en-US" b="1" dirty="0"/>
              <a:t>. Delay is populated into the flow cache besides packet and byte count.</a:t>
            </a:r>
          </a:p>
        </p:txBody>
      </p:sp>
      <p:pic>
        <p:nvPicPr>
          <p:cNvPr id="10" name="Picture 9">
            <a:extLst>
              <a:ext uri="{FF2B5EF4-FFF2-40B4-BE49-F238E27FC236}">
                <a16:creationId xmlns:a16="http://schemas.microsoft.com/office/drawing/2014/main" id="{AE341F49-0231-4490-B701-E0DAB88C8E81}"/>
              </a:ext>
            </a:extLst>
          </p:cNvPr>
          <p:cNvPicPr>
            <a:picLocks noChangeAspect="1"/>
          </p:cNvPicPr>
          <p:nvPr/>
        </p:nvPicPr>
        <p:blipFill>
          <a:blip r:embed="rId3"/>
          <a:stretch>
            <a:fillRect/>
          </a:stretch>
        </p:blipFill>
        <p:spPr>
          <a:xfrm>
            <a:off x="526133" y="1376772"/>
            <a:ext cx="5369842" cy="5148572"/>
          </a:xfrm>
          <a:prstGeom prst="rect">
            <a:avLst/>
          </a:prstGeom>
        </p:spPr>
      </p:pic>
    </p:spTree>
    <p:extLst>
      <p:ext uri="{BB962C8B-B14F-4D97-AF65-F5344CB8AC3E}">
        <p14:creationId xmlns:p14="http://schemas.microsoft.com/office/powerpoint/2010/main" val="2908541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1.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
  <p:tag name="VCT-BULLETVISIBILITY" val="G*****"/>
</p:tagLst>
</file>

<file path=ppt/tags/tag12.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13.xml><?xml version="1.0" encoding="utf-8"?>
<p:tagLst xmlns:a="http://schemas.openxmlformats.org/drawingml/2006/main" xmlns:r="http://schemas.openxmlformats.org/officeDocument/2006/relationships" xmlns:p="http://schemas.openxmlformats.org/presentationml/2006/main">
  <p:tag name="STYLE" val="VctRoadmap"/>
  <p:tag name="DATE" val="25.07.2011 15:37:35"/>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5.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141.375;155.125;169.5;183.875;197.625;212.125;225.875;240.25;"/>
  <p:tag name="VCT-BULLETVISIBILITY" val="G*********"/>
</p:tagLst>
</file>

<file path=ppt/tags/tag6.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heme/theme1.xml><?xml version="1.0" encoding="utf-8"?>
<a:theme xmlns:a="http://schemas.openxmlformats.org/drawingml/2006/main" name="12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D327D"/>
        </a:solidFill>
        <a:ln w="25400" cap="flat" cmpd="sng" algn="ctr">
          <a:noFill/>
          <a:prstDash val="solid"/>
        </a:ln>
        <a:effectLst/>
      </a:spPr>
      <a:bodyPr lIns="36000" tIns="36000" rIns="36000" bIns="36000">
        <a:spAutoFit/>
      </a:bodyPr>
      <a:lstStyle>
        <a:defPPr algn="ctr" fontAlgn="auto">
          <a:spcBef>
            <a:spcPts val="0"/>
          </a:spcBef>
          <a:spcAft>
            <a:spcPts val="0"/>
          </a:spcAft>
          <a:defRPr sz="1000" kern="0" dirty="0" smtClean="0">
            <a:solidFill>
              <a:prstClr val="white"/>
            </a:solidFill>
            <a:latin typeface="Arial"/>
            <a:ea typeface="+mn-ea"/>
            <a:cs typeface="+mn-cs"/>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_Presentation_Standard">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0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Default Design">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Default Design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arissa">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11_Presentation.potx" id="{7B97D6A9-4619-4506-9837-6CE85D33AF65}" vid="{F7B604C9-6113-49C9-A558-BEC3AFB8596F}"/>
    </a:ext>
  </a:extLst>
</a:theme>
</file>

<file path=ppt/theme/theme9.xml><?xml version="1.0" encoding="utf-8"?>
<a:theme xmlns:a="http://schemas.openxmlformats.org/drawingml/2006/main" name="1_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Präsentation1" id="{C8DD32B6-862C-4E00-AB40-682586D506A8}" vid="{A68E113B-0F9F-4AEF-923E-A48B9A9CEC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28792A905D4FBE4781303B372FFF56B7" ma:contentTypeVersion="8" ma:contentTypeDescription="Ein neues Dokument erstellen." ma:contentTypeScope="" ma:versionID="1778ac4254428fd8dcfb4dc1c346fd92">
  <xsd:schema xmlns:xsd="http://www.w3.org/2001/XMLSchema" xmlns:xs="http://www.w3.org/2001/XMLSchema" xmlns:p="http://schemas.microsoft.com/office/2006/metadata/properties" xmlns:ns3="3e5e162a-5953-4fde-83b3-9639e6ab13bb" targetNamespace="http://schemas.microsoft.com/office/2006/metadata/properties" ma:root="true" ma:fieldsID="3cfd1d800c203e42ff8f3b3519a8cd64" ns3:_="">
    <xsd:import namespace="3e5e162a-5953-4fde-83b3-9639e6ab13b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5e162a-5953-4fde-83b3-9639e6ab13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3BE7FE-F078-45E5-A4DB-1BE54006E469}">
  <ds:schemaRefs>
    <ds:schemaRef ds:uri="http://schemas.microsoft.com/sharepoint/v3/contenttype/forms"/>
  </ds:schemaRefs>
</ds:datastoreItem>
</file>

<file path=customXml/itemProps2.xml><?xml version="1.0" encoding="utf-8"?>
<ds:datastoreItem xmlns:ds="http://schemas.openxmlformats.org/officeDocument/2006/customXml" ds:itemID="{3AEBF10C-360A-4DB6-A409-C5618882BBD0}">
  <ds:schemaRefs>
    <ds:schemaRef ds:uri="3e5e162a-5953-4fde-83b3-9639e6ab13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14E5AFF-82D4-41E9-A844-AC77284E0AD4}">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e5e162a-5953-4fde-83b3-9639e6ab13bb"/>
    <ds:schemaRef ds:uri="http://purl.org/dc/terms/"/>
    <ds:schemaRef ds:uri="http://www.w3.org/XML/1998/namespace"/>
    <ds:schemaRef ds:uri="http://purl.org/dc/dcmitype/"/>
  </ds:schemaRefs>
</ds:datastoreItem>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otalTime>0</TotalTime>
  <Words>2315</Words>
  <Application>Microsoft Office PowerPoint</Application>
  <PresentationFormat>Widescreen</PresentationFormat>
  <Paragraphs>268</Paragraphs>
  <Slides>17</Slides>
  <Notes>15</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17</vt:i4>
      </vt:variant>
    </vt:vector>
  </HeadingPairs>
  <TitlesOfParts>
    <vt:vector size="30" baseType="lpstr">
      <vt:lpstr>Arial</vt:lpstr>
      <vt:lpstr>Calibri</vt:lpstr>
      <vt:lpstr>TheSans Swisscom</vt:lpstr>
      <vt:lpstr>TheSans Swisscom Light</vt:lpstr>
      <vt:lpstr>12_Blank</vt:lpstr>
      <vt:lpstr>E_Presentation_Standard</vt:lpstr>
      <vt:lpstr>20_Blank</vt:lpstr>
      <vt:lpstr>Default Design</vt:lpstr>
      <vt:lpstr>Larissa</vt:lpstr>
      <vt:lpstr>Blank</vt:lpstr>
      <vt:lpstr>1_Blank</vt:lpstr>
      <vt:lpstr>Swisscom Master 16:9</vt:lpstr>
      <vt:lpstr>1_Swisscom Master 16:9</vt:lpstr>
      <vt:lpstr>Swisscom Network Analytics SRv6 Network Observability</vt:lpstr>
      <vt:lpstr>PowerPoint Presentation</vt:lpstr>
      <vt:lpstr>“ Swisscom would not have chosen SRv6  if data plane visibility wasn't implemented  we would not deploy in production “</vt:lpstr>
      <vt:lpstr> </vt:lpstr>
      <vt:lpstr>IPFIX Covering Segment Routing For MPLS-SR, SRv6 and On-path Delay</vt:lpstr>
      <vt:lpstr>Segment Routing IPv6 Encapsulation 3 headers, one more then MPLS</vt:lpstr>
      <vt:lpstr>Monitoring L3 SRv6 VPN's with IPFIX and BGP Monitoring Protocol From L3 VPN Inventory to Realtime Network Analytics</vt:lpstr>
      <vt:lpstr>Trace Path and Measure Delay in IPv6 Data Plane Use Case Overview</vt:lpstr>
      <vt:lpstr>Measure delay and give network context Enabling a statistical network delay view</vt:lpstr>
      <vt:lpstr>Trace Path and Measure Delay in IPv6 Data Plane Use Case Applicability</vt:lpstr>
      <vt:lpstr>Network Observability in SRv6 Status, Charter Aspect and Summary</vt:lpstr>
      <vt:lpstr>Backup</vt:lpstr>
      <vt:lpstr>Network Data Collection with Network Telemetry Structured metrics enable informed decision-making</vt:lpstr>
      <vt:lpstr>PowerPoint Presentation</vt:lpstr>
      <vt:lpstr>PowerPoint Presentation</vt:lpstr>
      <vt:lpstr>BMP Covering all RIB's Extends much needed RIB coverage</vt:lpstr>
      <vt:lpstr>BMP with extended TLV support Brings visibility into FIB's and route-policies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Michael.Mankel@swisscom.com</dc:creator>
  <cp:lastModifiedBy>Graf Thomas, INI-NET-VNC-HCS</cp:lastModifiedBy>
  <cp:revision>218</cp:revision>
  <dcterms:created xsi:type="dcterms:W3CDTF">2016-05-10T09:20:19Z</dcterms:created>
  <dcterms:modified xsi:type="dcterms:W3CDTF">2024-03-21T23:07:34Z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0x01010028792A905D4FBE4781303B372FFF56B7</vt:lpwstr>
  </property>
  <property fmtid="{D5CDD505-2E9C-101B-9397-08002B2CF9AE}" pid="3" name="_dlc_DocIdItemGuid">
    <vt:lpwstr>965fe21c-2b00-4877-9ea6-4f512aab3804</vt:lpwstr>
  </property>
  <property fmtid="{D5CDD505-2E9C-101B-9397-08002B2CF9AE}" pid="4" name="_NewReviewCycle">
    <vt:lpwstr/>
  </property>
  <property fmtid="{D5CDD505-2E9C-101B-9397-08002B2CF9AE}" pid="5" name="MSIP_Label_2e1fccfb-80ca-4fe1-a574-1516544edb53_Enabled">
    <vt:lpwstr>true</vt:lpwstr>
  </property>
  <property fmtid="{D5CDD505-2E9C-101B-9397-08002B2CF9AE}" pid="6" name="MSIP_Label_2e1fccfb-80ca-4fe1-a574-1516544edb53_SetDate">
    <vt:lpwstr>2023-06-15T06:51:19Z</vt:lpwstr>
  </property>
  <property fmtid="{D5CDD505-2E9C-101B-9397-08002B2CF9AE}" pid="7" name="MSIP_Label_2e1fccfb-80ca-4fe1-a574-1516544edb53_Method">
    <vt:lpwstr>Standard</vt:lpwstr>
  </property>
  <property fmtid="{D5CDD505-2E9C-101B-9397-08002B2CF9AE}" pid="8" name="MSIP_Label_2e1fccfb-80ca-4fe1-a574-1516544edb53_Name">
    <vt:lpwstr>C2 Internal</vt:lpwstr>
  </property>
  <property fmtid="{D5CDD505-2E9C-101B-9397-08002B2CF9AE}" pid="9" name="MSIP_Label_2e1fccfb-80ca-4fe1-a574-1516544edb53_SiteId">
    <vt:lpwstr>364e5b87-c1c7-420d-9bee-c35d19b557a1</vt:lpwstr>
  </property>
  <property fmtid="{D5CDD505-2E9C-101B-9397-08002B2CF9AE}" pid="10" name="MSIP_Label_2e1fccfb-80ca-4fe1-a574-1516544edb53_ContentBits">
    <vt:lpwstr>0</vt:lpwstr>
  </property>
  <property fmtid="{D5CDD505-2E9C-101B-9397-08002B2CF9AE}" pid="11" name="Sensitivity">
    <vt:lpwstr>C2 General</vt:lpwstr>
  </property>
</Properties>
</file>